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4"/>
  </p:sldMasterIdLst>
  <p:notesMasterIdLst>
    <p:notesMasterId r:id="rId25"/>
  </p:notesMasterIdLst>
  <p:sldIdLst>
    <p:sldId id="284" r:id="rId5"/>
    <p:sldId id="286" r:id="rId6"/>
    <p:sldId id="258" r:id="rId7"/>
    <p:sldId id="271" r:id="rId8"/>
    <p:sldId id="280" r:id="rId9"/>
    <p:sldId id="281" r:id="rId10"/>
    <p:sldId id="260" r:id="rId11"/>
    <p:sldId id="261" r:id="rId12"/>
    <p:sldId id="278" r:id="rId13"/>
    <p:sldId id="263" r:id="rId14"/>
    <p:sldId id="269" r:id="rId15"/>
    <p:sldId id="270" r:id="rId16"/>
    <p:sldId id="279" r:id="rId17"/>
    <p:sldId id="276" r:id="rId18"/>
    <p:sldId id="288" r:id="rId19"/>
    <p:sldId id="287" r:id="rId20"/>
    <p:sldId id="264" r:id="rId21"/>
    <p:sldId id="277" r:id="rId22"/>
    <p:sldId id="266" r:id="rId23"/>
    <p:sldId id="285"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FD5EA"/>
    <a:srgbClr val="FBE5D6"/>
    <a:srgbClr val="E9EBF5"/>
    <a:srgbClr val="7F7F7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F87DA61-B48D-4F67-AC34-45837504E51D}" v="3041" vWet="3043" dt="2023-11-05T14:02:43.768"/>
    <p1510:client id="{22CC313A-5629-4522-BFD3-B67219B36F98}" v="1199" dt="2023-11-05T19:47:19.123"/>
    <p1510:client id="{296604BA-D7AE-4600-A850-A6E633E88520}" v="103" dt="2023-11-05T09:24:09.862"/>
    <p1510:client id="{2FEF52B1-27BE-4DF4-8413-7A94113CAFF6}" v="87" dt="2023-11-06T08:05:10.944"/>
    <p1510:client id="{3CBA4E4D-5600-C74C-A75A-60A08C06973B}" v="4676" dt="2023-11-05T19:32:08.038"/>
    <p1510:client id="{4B407099-B5A7-4FBD-A1D3-B7EA9F0EDBDC}" v="535" dt="2023-11-05T10:39:20.456"/>
    <p1510:client id="{54D5F42D-618F-48F9-9410-27B4604EAEA5}" v="47" dt="2023-11-06T08:36:51.657"/>
    <p1510:client id="{9561B77A-C567-441C-8671-E50E6D3F7EB0}" v="234" dt="2023-11-05T14:06:31.551"/>
    <p1510:client id="{A495AEF6-EEFD-4822-A66A-1AA615D80826}" v="103" dt="2023-11-06T00:20:21.791"/>
    <p1510:client id="{B91CECC5-53E8-4D40-80CD-00F2F83CC17B}" v="12" dt="2023-11-06T08:36:52.438"/>
    <p1510:client id="{C290DC2D-BE78-4CC6-86AB-D9D9B15CF3F1}" v="1" dt="2023-11-05T09:31:55.299"/>
    <p1510:client id="{D142856C-42B9-483A-97AA-EA08BB3DD7DA}" v="4273" dt="2023-11-05T21:56:04.216"/>
    <p1510:client id="{FCD25118-235A-4079-B4E7-DCFBE72F67CA}" v="2" dt="2023-11-06T07:07:58.32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2" d="100"/>
          <a:sy n="82" d="100"/>
        </p:scale>
        <p:origin x="691"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 Id="rId30" Type="http://schemas.microsoft.com/office/2015/10/relationships/revisionInfo" Target="revisionInfo.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29C5482-418C-684A-B01D-DA0CB82ACB4C}" type="doc">
      <dgm:prSet loTypeId="urn:microsoft.com/office/officeart/2005/8/layout/hProcess3" loCatId="" qsTypeId="urn:microsoft.com/office/officeart/2005/8/quickstyle/simple1" qsCatId="simple" csTypeId="urn:microsoft.com/office/officeart/2005/8/colors/accent1_2" csCatId="accent1" phldr="1"/>
      <dgm:spPr/>
    </dgm:pt>
    <dgm:pt modelId="{2E61A652-4B67-2145-B286-426C902BD822}">
      <dgm:prSet phldrT="[Text]" phldr="0"/>
      <dgm:spPr/>
      <dgm:t>
        <a:bodyPr/>
        <a:lstStyle/>
        <a:p>
          <a:endParaRPr lang="en-GB"/>
        </a:p>
      </dgm:t>
    </dgm:pt>
    <dgm:pt modelId="{990C46C6-C0A7-C745-A479-44FF029F3C71}" type="parTrans" cxnId="{60B37E8A-E5AB-A84E-8145-60733E6FBC0A}">
      <dgm:prSet/>
      <dgm:spPr/>
      <dgm:t>
        <a:bodyPr/>
        <a:lstStyle/>
        <a:p>
          <a:endParaRPr lang="en-GB"/>
        </a:p>
      </dgm:t>
    </dgm:pt>
    <dgm:pt modelId="{CE34096A-1E85-384C-9C2C-CCF128BC8628}" type="sibTrans" cxnId="{60B37E8A-E5AB-A84E-8145-60733E6FBC0A}">
      <dgm:prSet/>
      <dgm:spPr/>
      <dgm:t>
        <a:bodyPr/>
        <a:lstStyle/>
        <a:p>
          <a:endParaRPr lang="en-GB"/>
        </a:p>
      </dgm:t>
    </dgm:pt>
    <dgm:pt modelId="{9238D8FD-9DC0-C940-BBCD-6DDA46D0DE8F}" type="pres">
      <dgm:prSet presAssocID="{B29C5482-418C-684A-B01D-DA0CB82ACB4C}" presName="Name0" presStyleCnt="0">
        <dgm:presLayoutVars>
          <dgm:dir/>
          <dgm:animLvl val="lvl"/>
          <dgm:resizeHandles val="exact"/>
        </dgm:presLayoutVars>
      </dgm:prSet>
      <dgm:spPr/>
    </dgm:pt>
    <dgm:pt modelId="{7469C92A-96BD-0146-898A-84B03EAAB79F}" type="pres">
      <dgm:prSet presAssocID="{B29C5482-418C-684A-B01D-DA0CB82ACB4C}" presName="dummy" presStyleCnt="0"/>
      <dgm:spPr/>
    </dgm:pt>
    <dgm:pt modelId="{D3FC543F-1C30-6745-AECC-1B9EC8E7B0DC}" type="pres">
      <dgm:prSet presAssocID="{B29C5482-418C-684A-B01D-DA0CB82ACB4C}" presName="linH" presStyleCnt="0"/>
      <dgm:spPr/>
    </dgm:pt>
    <dgm:pt modelId="{645C6F43-DA93-A145-A19E-AE338B44EC3B}" type="pres">
      <dgm:prSet presAssocID="{B29C5482-418C-684A-B01D-DA0CB82ACB4C}" presName="padding1" presStyleCnt="0"/>
      <dgm:spPr/>
    </dgm:pt>
    <dgm:pt modelId="{AFC9D69A-915E-4B47-927A-977D2EF66E5E}" type="pres">
      <dgm:prSet presAssocID="{2E61A652-4B67-2145-B286-426C902BD822}" presName="linV" presStyleCnt="0"/>
      <dgm:spPr/>
    </dgm:pt>
    <dgm:pt modelId="{7AD5A7CF-5C42-CB45-B792-B919FDFF08A4}" type="pres">
      <dgm:prSet presAssocID="{2E61A652-4B67-2145-B286-426C902BD822}" presName="spVertical1" presStyleCnt="0"/>
      <dgm:spPr/>
    </dgm:pt>
    <dgm:pt modelId="{D97C980D-B968-DF41-9112-B230A2E91C1A}" type="pres">
      <dgm:prSet presAssocID="{2E61A652-4B67-2145-B286-426C902BD822}" presName="parTx" presStyleLbl="revTx" presStyleIdx="0" presStyleCnt="1">
        <dgm:presLayoutVars>
          <dgm:chMax val="0"/>
          <dgm:chPref val="0"/>
          <dgm:bulletEnabled val="1"/>
        </dgm:presLayoutVars>
      </dgm:prSet>
      <dgm:spPr/>
      <dgm:t>
        <a:bodyPr/>
        <a:lstStyle/>
        <a:p>
          <a:endParaRPr lang="en-US"/>
        </a:p>
      </dgm:t>
    </dgm:pt>
    <dgm:pt modelId="{575ECD45-176C-ED42-AA82-716E3670CE9E}" type="pres">
      <dgm:prSet presAssocID="{2E61A652-4B67-2145-B286-426C902BD822}" presName="spVertical2" presStyleCnt="0"/>
      <dgm:spPr/>
    </dgm:pt>
    <dgm:pt modelId="{7AFBE3CE-632F-A043-BDF3-7FC6DC49798D}" type="pres">
      <dgm:prSet presAssocID="{2E61A652-4B67-2145-B286-426C902BD822}" presName="spVertical3" presStyleCnt="0"/>
      <dgm:spPr/>
    </dgm:pt>
    <dgm:pt modelId="{ECCF2950-E2CD-1547-8117-20777A8E8DD7}" type="pres">
      <dgm:prSet presAssocID="{B29C5482-418C-684A-B01D-DA0CB82ACB4C}" presName="padding2" presStyleCnt="0"/>
      <dgm:spPr/>
    </dgm:pt>
    <dgm:pt modelId="{857E1B52-7F36-3F45-9C35-AE3539D662B1}" type="pres">
      <dgm:prSet presAssocID="{B29C5482-418C-684A-B01D-DA0CB82ACB4C}" presName="negArrow" presStyleCnt="0"/>
      <dgm:spPr/>
    </dgm:pt>
    <dgm:pt modelId="{32787BAD-29D6-5B4B-A114-B976FF8D0D10}" type="pres">
      <dgm:prSet presAssocID="{B29C5482-418C-684A-B01D-DA0CB82ACB4C}" presName="backgroundArrow" presStyleLbl="node1" presStyleIdx="0" presStyleCnt="1" custLinFactY="100000" custLinFactNeighborX="4774" custLinFactNeighborY="191846"/>
      <dgm:spPr/>
    </dgm:pt>
  </dgm:ptLst>
  <dgm:cxnLst>
    <dgm:cxn modelId="{60B37E8A-E5AB-A84E-8145-60733E6FBC0A}" srcId="{B29C5482-418C-684A-B01D-DA0CB82ACB4C}" destId="{2E61A652-4B67-2145-B286-426C902BD822}" srcOrd="0" destOrd="0" parTransId="{990C46C6-C0A7-C745-A479-44FF029F3C71}" sibTransId="{CE34096A-1E85-384C-9C2C-CCF128BC8628}"/>
    <dgm:cxn modelId="{563434A1-FF01-224A-A30F-9381EC0B6DED}" type="presOf" srcId="{B29C5482-418C-684A-B01D-DA0CB82ACB4C}" destId="{9238D8FD-9DC0-C940-BBCD-6DDA46D0DE8F}" srcOrd="0" destOrd="0" presId="urn:microsoft.com/office/officeart/2005/8/layout/hProcess3"/>
    <dgm:cxn modelId="{2A6BE2A5-8CE6-C344-9C33-CE938378CF3E}" type="presOf" srcId="{2E61A652-4B67-2145-B286-426C902BD822}" destId="{D97C980D-B968-DF41-9112-B230A2E91C1A}" srcOrd="0" destOrd="0" presId="urn:microsoft.com/office/officeart/2005/8/layout/hProcess3"/>
    <dgm:cxn modelId="{56550626-EE15-DA4F-BBB7-6451BCB190B1}" type="presParOf" srcId="{9238D8FD-9DC0-C940-BBCD-6DDA46D0DE8F}" destId="{7469C92A-96BD-0146-898A-84B03EAAB79F}" srcOrd="0" destOrd="0" presId="urn:microsoft.com/office/officeart/2005/8/layout/hProcess3"/>
    <dgm:cxn modelId="{65D86F3A-EECC-CB46-AB66-4B7DC557AF85}" type="presParOf" srcId="{9238D8FD-9DC0-C940-BBCD-6DDA46D0DE8F}" destId="{D3FC543F-1C30-6745-AECC-1B9EC8E7B0DC}" srcOrd="1" destOrd="0" presId="urn:microsoft.com/office/officeart/2005/8/layout/hProcess3"/>
    <dgm:cxn modelId="{545CD000-A07E-8249-896F-8E99A7BBA0E7}" type="presParOf" srcId="{D3FC543F-1C30-6745-AECC-1B9EC8E7B0DC}" destId="{645C6F43-DA93-A145-A19E-AE338B44EC3B}" srcOrd="0" destOrd="0" presId="urn:microsoft.com/office/officeart/2005/8/layout/hProcess3"/>
    <dgm:cxn modelId="{94D32C6D-4C44-AE47-BF79-A3E643AF961E}" type="presParOf" srcId="{D3FC543F-1C30-6745-AECC-1B9EC8E7B0DC}" destId="{AFC9D69A-915E-4B47-927A-977D2EF66E5E}" srcOrd="1" destOrd="0" presId="urn:microsoft.com/office/officeart/2005/8/layout/hProcess3"/>
    <dgm:cxn modelId="{CDC8426E-6866-B148-86E0-C8BA3C068F49}" type="presParOf" srcId="{AFC9D69A-915E-4B47-927A-977D2EF66E5E}" destId="{7AD5A7CF-5C42-CB45-B792-B919FDFF08A4}" srcOrd="0" destOrd="0" presId="urn:microsoft.com/office/officeart/2005/8/layout/hProcess3"/>
    <dgm:cxn modelId="{D5B186A2-A1B4-8149-9D22-7C3958FED5B0}" type="presParOf" srcId="{AFC9D69A-915E-4B47-927A-977D2EF66E5E}" destId="{D97C980D-B968-DF41-9112-B230A2E91C1A}" srcOrd="1" destOrd="0" presId="urn:microsoft.com/office/officeart/2005/8/layout/hProcess3"/>
    <dgm:cxn modelId="{492D4234-FABE-AB47-8E9B-7821287CE914}" type="presParOf" srcId="{AFC9D69A-915E-4B47-927A-977D2EF66E5E}" destId="{575ECD45-176C-ED42-AA82-716E3670CE9E}" srcOrd="2" destOrd="0" presId="urn:microsoft.com/office/officeart/2005/8/layout/hProcess3"/>
    <dgm:cxn modelId="{1B5F44D7-BBD3-AA41-AC28-F8E9140850D0}" type="presParOf" srcId="{AFC9D69A-915E-4B47-927A-977D2EF66E5E}" destId="{7AFBE3CE-632F-A043-BDF3-7FC6DC49798D}" srcOrd="3" destOrd="0" presId="urn:microsoft.com/office/officeart/2005/8/layout/hProcess3"/>
    <dgm:cxn modelId="{694591D7-D17B-6147-8A4A-9A0B06F746C9}" type="presParOf" srcId="{D3FC543F-1C30-6745-AECC-1B9EC8E7B0DC}" destId="{ECCF2950-E2CD-1547-8117-20777A8E8DD7}" srcOrd="2" destOrd="0" presId="urn:microsoft.com/office/officeart/2005/8/layout/hProcess3"/>
    <dgm:cxn modelId="{76D1CAC5-3AE9-354B-8C2E-944CB99E830C}" type="presParOf" srcId="{D3FC543F-1C30-6745-AECC-1B9EC8E7B0DC}" destId="{857E1B52-7F36-3F45-9C35-AE3539D662B1}" srcOrd="3" destOrd="0" presId="urn:microsoft.com/office/officeart/2005/8/layout/hProcess3"/>
    <dgm:cxn modelId="{A9262B3C-2A74-CC40-B4A8-7E6EF96C5A74}" type="presParOf" srcId="{D3FC543F-1C30-6745-AECC-1B9EC8E7B0DC}" destId="{32787BAD-29D6-5B4B-A114-B976FF8D0D10}" srcOrd="4" destOrd="0" presId="urn:microsoft.com/office/officeart/2005/8/layout/hProcess3"/>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2787BAD-29D6-5B4B-A114-B976FF8D0D10}">
      <dsp:nvSpPr>
        <dsp:cNvPr id="0" name=""/>
        <dsp:cNvSpPr/>
      </dsp:nvSpPr>
      <dsp:spPr>
        <a:xfrm>
          <a:off x="0" y="44573"/>
          <a:ext cx="3677354" cy="648000"/>
        </a:xfrm>
        <a:prstGeom prst="rightArrow">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97C980D-B968-DF41-9112-B230A2E91C1A}">
      <dsp:nvSpPr>
        <dsp:cNvPr id="0" name=""/>
        <dsp:cNvSpPr/>
      </dsp:nvSpPr>
      <dsp:spPr>
        <a:xfrm>
          <a:off x="297299" y="184287"/>
          <a:ext cx="3206911" cy="324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91440" rIns="0" bIns="91440" numCol="1" spcCol="1270" anchor="ctr" anchorCtr="0">
          <a:noAutofit/>
        </a:bodyPr>
        <a:lstStyle/>
        <a:p>
          <a:pPr lvl="0" algn="ctr" defTabSz="400050">
            <a:lnSpc>
              <a:spcPct val="90000"/>
            </a:lnSpc>
            <a:spcBef>
              <a:spcPct val="0"/>
            </a:spcBef>
            <a:spcAft>
              <a:spcPct val="35000"/>
            </a:spcAft>
          </a:pPr>
          <a:endParaRPr lang="en-GB" sz="900" kern="1200"/>
        </a:p>
      </dsp:txBody>
      <dsp:txXfrm>
        <a:off x="297299" y="184287"/>
        <a:ext cx="3206911" cy="324000"/>
      </dsp:txXfrm>
    </dsp:sp>
  </dsp:spTree>
</dsp:drawing>
</file>

<file path=ppt/diagrams/layout1.xml><?xml version="1.0" encoding="utf-8"?>
<dgm:layoutDef xmlns:dgm="http://schemas.openxmlformats.org/drawingml/2006/diagram" xmlns:a="http://schemas.openxmlformats.org/drawingml/2006/main" uniqueId="urn:microsoft.com/office/officeart/2005/8/layout/hProcess3">
  <dgm:title val=""/>
  <dgm:desc val=""/>
  <dgm:catLst>
    <dgm:cat type="process" pri="6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chOrder="t">
    <dgm:varLst>
      <dgm:dir/>
      <dgm:animLvl val="lvl"/>
      <dgm:resizeHandles val="exact"/>
    </dgm:varLst>
    <dgm:alg type="composite"/>
    <dgm:shape xmlns:r="http://schemas.openxmlformats.org/officeDocument/2006/relationships" r:blip="">
      <dgm:adjLst/>
    </dgm:shape>
    <dgm:presOf/>
    <dgm:constrLst>
      <dgm:constr type="w" for="ch" forName="dummy" refType="w"/>
      <dgm:constr type="h" for="ch" forName="dummy" refType="h"/>
      <dgm:constr type="h" for="ch" forName="dummy" refType="w" refFor="ch" refForName="dummy" op="lte" fact="0.4"/>
      <dgm:constr type="ctrX" for="ch" forName="dummy" refType="w" fact="0.5"/>
      <dgm:constr type="ctrY" for="ch" forName="dummy" refType="h" fact="0.5"/>
      <dgm:constr type="w" for="ch" forName="linH" refType="w"/>
      <dgm:constr type="h" for="ch" forName="linH" refType="h"/>
      <dgm:constr type="ctrX" for="ch" forName="linH" refType="w" fact="0.5"/>
      <dgm:constr type="ctrY" for="ch" forName="linH" refType="h" fact="0.5"/>
      <dgm:constr type="userP" for="ch" forName="linH" refType="h" refFor="ch" refForName="dummy" fact="0.25"/>
      <dgm:constr type="userT" for="des" forName="parTx" refType="w" refFor="ch" refForName="dummy" fact="0.2"/>
    </dgm:constrLst>
    <dgm:ruleLst/>
    <dgm:layoutNode name="dummy">
      <dgm:alg type="sp"/>
      <dgm:shape xmlns:r="http://schemas.openxmlformats.org/officeDocument/2006/relationships" r:blip="">
        <dgm:adjLst/>
      </dgm:shape>
      <dgm:presOf/>
      <dgm:constrLst/>
      <dgm:ruleLst/>
    </dgm:layoutNode>
    <dgm:layoutNode name="linH">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primFontSz" for="des" forName="parTx" val="65"/>
        <dgm:constr type="primFontSz" for="des" forName="desTx" refType="primFontSz" refFor="des" refForName="parTx" op="equ"/>
        <dgm:constr type="h" for="des" forName="parTx" refType="primFontSz" refFor="des" refForName="parTx"/>
        <dgm:constr type="h" for="des" forName="desTx" refType="primFontSz" refFor="des" refForName="parTx" fact="0.5"/>
        <dgm:constr type="h" for="des" forName="parTx" op="equ"/>
        <dgm:constr type="h" for="des" forName="desTx" op="equ"/>
        <dgm:constr type="h" for="ch" forName="backgroundArrow" refType="primFontSz" refFor="des" refForName="parTx" fact="2"/>
        <dgm:constr type="h" for="ch" forName="backgroundArrow" refType="h" refFor="des" refForName="parTx" op="lte" fact="2"/>
        <dgm:constr type="h" for="ch" forName="backgroundArrow" refType="h" refFor="des" refForName="parTx" op="gte" fact="2"/>
        <dgm:constr type="h" for="des" forName="spVertical1" refType="primFontSz" refFor="des" refForName="parTx" fact="0.5"/>
        <dgm:constr type="h" for="des" forName="spVertical1" refType="h" refFor="des" refForName="parTx" op="lte" fact="0.5"/>
        <dgm:constr type="h" for="des" forName="spVertical1" refType="h" refFor="des" refForName="parTx" op="gte" fact="0.5"/>
        <dgm:constr type="h" for="des" forName="spVertical2" refType="primFontSz" refFor="des" refForName="parTx" fact="0.5"/>
        <dgm:constr type="h" for="des" forName="spVertical2" refType="h" refFor="des" refForName="parTx" op="lte" fact="0.5"/>
        <dgm:constr type="h" for="des" forName="spVertical2" refType="h" refFor="des" refForName="parTx" op="gte" fact="0.5"/>
        <dgm:constr type="h" for="des" forName="spVertical3" refType="primFontSz" refFor="des" refForName="parTx" fact="-0.4"/>
        <dgm:constr type="h" for="des" forName="spVertical3" refType="h" refFor="des" refForName="parTx" op="lte" fact="-0.4"/>
        <dgm:constr type="h" for="des" forName="spVertical3" refType="h" refFor="des" refForName="parTx" op="gte" fact="-0.4"/>
        <dgm:constr type="w" for="ch" forName="backgroundArrow" refType="w"/>
        <dgm:constr type="w" for="ch" forName="negArrow" refType="w" fact="-1"/>
        <dgm:constr type="w" for="ch" forName="linV" refType="w"/>
        <dgm:constr type="w" for="ch" forName="space" refType="w" refFor="ch" refForName="linV" fact="0.2"/>
        <dgm:constr type="w" for="ch" forName="padding1" refType="w" fact="0.08"/>
        <dgm:constr type="userP"/>
        <dgm:constr type="w" for="ch" forName="padding2" refType="userP"/>
      </dgm:constrLst>
      <dgm:ruleLst>
        <dgm:rule type="w" for="ch" forName="linV" val="0" fact="NaN" max="NaN"/>
        <dgm:rule type="primFontSz" for="des" forName="parTx" val="5" fact="NaN" max="NaN"/>
      </dgm:ruleLst>
      <dgm:layoutNode name="padding1">
        <dgm:alg type="sp"/>
        <dgm:shape xmlns:r="http://schemas.openxmlformats.org/officeDocument/2006/relationships" r:blip="">
          <dgm:adjLst/>
        </dgm:shape>
        <dgm:presOf/>
        <dgm:constrLst/>
        <dgm:ruleLst/>
      </dgm:layoutNode>
      <dgm:forEach name="Name4" axis="ch" ptType="node">
        <dgm:layoutNode name="linV">
          <dgm:alg type="lin">
            <dgm:param type="linDir" val="fromT"/>
          </dgm:alg>
          <dgm:shape xmlns:r="http://schemas.openxmlformats.org/officeDocument/2006/relationships" r:blip="">
            <dgm:adjLst/>
          </dgm:shape>
          <dgm:presOf/>
          <dgm:constrLst>
            <dgm:constr type="w" for="ch" forName="spVertical1" refType="w"/>
            <dgm:constr type="w" for="ch" forName="parTx" refType="w"/>
            <dgm:constr type="w" for="ch" forName="spVertical2" refType="w"/>
            <dgm:constr type="w" for="ch" forName="spVertical3" refType="w"/>
            <dgm:constr type="w" for="ch" forName="desTx" refType="w"/>
          </dgm:constrLst>
          <dgm:ruleLst/>
          <dgm:layoutNode name="spVertical1">
            <dgm:alg type="sp"/>
            <dgm:shape xmlns:r="http://schemas.openxmlformats.org/officeDocument/2006/relationships" r:blip="">
              <dgm:adjLst/>
            </dgm:shape>
            <dgm:presOf/>
            <dgm:constrLst/>
            <dgm:ruleLst/>
          </dgm:layoutNode>
          <dgm:layoutNode name="parTx" styleLbl="revTx">
            <dgm:varLst>
              <dgm:chMax val="0"/>
              <dgm:chPref val="0"/>
              <dgm:bulletEnabled val="1"/>
            </dgm:varLst>
            <dgm:choose name="Name5">
              <dgm:if name="Name6" axis="root des" ptType="all node" func="maxDepth" op="gt" val="1">
                <dgm:alg type="tx">
                  <dgm:param type="parTxLTRAlign" val="l"/>
                  <dgm:param type="parTxRTLAlign" val="r"/>
                </dgm:alg>
              </dgm:if>
              <dgm:else name="Name7">
                <dgm:alg type="tx">
                  <dgm:param type="parTxLTRAlign" val="ctr"/>
                  <dgm:param type="parTxRTLAlign" val="ctr"/>
                </dgm:alg>
              </dgm:else>
            </dgm:choose>
            <dgm:shape xmlns:r="http://schemas.openxmlformats.org/officeDocument/2006/relationships" type="rect" r:blip="">
              <dgm:adjLst/>
            </dgm:shape>
            <dgm:presOf axis="self" ptType="node"/>
            <dgm:choose name="Name8">
              <dgm:if name="Name9" func="var" arg="dir" op="equ" val="norm">
                <dgm:constrLst>
                  <dgm:constr type="userT"/>
                  <dgm:constr type="h" refType="userT" op="lte"/>
                  <dgm:constr type="tMarg" refType="primFontSz" fact="0.8"/>
                  <dgm:constr type="bMarg" refType="tMarg"/>
                  <dgm:constr type="lMarg"/>
                  <dgm:constr type="rMarg"/>
                </dgm:constrLst>
              </dgm:if>
              <dgm:else name="Name10">
                <dgm:constrLst>
                  <dgm:constr type="userT"/>
                  <dgm:constr type="h" refType="userT" op="lte"/>
                  <dgm:constr type="tMarg" refType="primFontSz" fact="0.8"/>
                  <dgm:constr type="bMarg" refType="tMarg"/>
                  <dgm:constr type="lMarg"/>
                  <dgm:constr type="rMarg"/>
                </dgm:constrLst>
              </dgm:else>
            </dgm:choose>
            <dgm:ruleLst>
              <dgm:rule type="h" val="INF" fact="NaN" max="NaN"/>
            </dgm:ruleLst>
          </dgm:layoutNode>
          <dgm:layoutNode name="spVertical2">
            <dgm:alg type="sp"/>
            <dgm:shape xmlns:r="http://schemas.openxmlformats.org/officeDocument/2006/relationships" r:blip="">
              <dgm:adjLst/>
            </dgm:shape>
            <dgm:presOf/>
            <dgm:constrLst/>
            <dgm:ruleLst/>
          </dgm:layoutNode>
          <dgm:layoutNode name="spVertical3">
            <dgm:alg type="sp"/>
            <dgm:shape xmlns:r="http://schemas.openxmlformats.org/officeDocument/2006/relationships" r:blip="">
              <dgm:adjLst/>
            </dgm:shape>
            <dgm:presOf/>
            <dgm:constrLst/>
            <dgm:ruleLst/>
          </dgm:layoutNode>
          <dgm:choose name="Name11">
            <dgm:if name="Name12" axis="ch" ptType="node" func="cnt" op="gte" val="1">
              <dgm:layoutNode name="desTx" styleLbl="revTx">
                <dgm:varLst>
                  <dgm:bulletEnabled val="1"/>
                </dgm:varLst>
                <dgm:alg type="tx">
                  <dgm:param type="stBulletLvl" val="1"/>
                </dgm:alg>
                <dgm:shape xmlns:r="http://schemas.openxmlformats.org/officeDocument/2006/relationships" type="rect" r:blip="">
                  <dgm:adjLst/>
                </dgm:shape>
                <dgm:presOf axis="des" ptType="node"/>
                <dgm:constrLst>
                  <dgm:constr type="tMarg"/>
                  <dgm:constr type="bMarg"/>
                  <dgm:constr type="rMarg"/>
                  <dgm:constr type="lMarg"/>
                </dgm:constrLst>
                <dgm:ruleLst>
                  <dgm:rule type="h" val="INF" fact="NaN" max="NaN"/>
                </dgm:ruleLst>
              </dgm:layoutNode>
            </dgm:if>
            <dgm:else name="Name13"/>
          </dgm:choose>
        </dgm:layoutNode>
        <dgm:forEach name="Name14" axis="followSib" ptType="sibTrans" cnt="1">
          <dgm:layoutNode name="space">
            <dgm:alg type="sp"/>
            <dgm:shape xmlns:r="http://schemas.openxmlformats.org/officeDocument/2006/relationships" r:blip="">
              <dgm:adjLst/>
            </dgm:shape>
            <dgm:presOf/>
            <dgm:constrLst/>
            <dgm:ruleLst/>
          </dgm:layoutNode>
        </dgm:forEach>
      </dgm:forEach>
      <dgm:layoutNode name="padding2">
        <dgm:alg type="sp"/>
        <dgm:shape xmlns:r="http://schemas.openxmlformats.org/officeDocument/2006/relationships" r:blip="">
          <dgm:adjLst/>
        </dgm:shape>
        <dgm:presOf/>
        <dgm:constrLst/>
        <dgm:ruleLst/>
      </dgm:layoutNode>
      <dgm:layoutNode name="negArrow">
        <dgm:alg type="sp"/>
        <dgm:shape xmlns:r="http://schemas.openxmlformats.org/officeDocument/2006/relationships" r:blip="">
          <dgm:adjLst/>
        </dgm:shape>
        <dgm:presOf/>
        <dgm:constrLst/>
        <dgm:ruleLst/>
      </dgm:layoutNode>
      <dgm:layoutNode name="backgroundArrow" styleLbl="node1">
        <dgm:alg type="sp"/>
        <dgm:choose name="Name15">
          <dgm:if name="Name16" func="var" arg="dir" op="equ" val="norm">
            <dgm:shape xmlns:r="http://schemas.openxmlformats.org/officeDocument/2006/relationships" type="rightArrow" r:blip="">
              <dgm:adjLst/>
            </dgm:shape>
          </dgm:if>
          <dgm:else name="Name17">
            <dgm:shape xmlns:r="http://schemas.openxmlformats.org/officeDocument/2006/relationships" type="leftArrow" r:blip="">
              <dgm:adjLst/>
            </dgm:shape>
          </dgm:else>
        </dgm:choose>
        <dgm:presOf/>
        <dgm:constrLst/>
        <dgm:ruleLst/>
      </dgm:layoutNode>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F0A58EA-788F-45B4-9678-F1ABE1384E47}" type="datetimeFigureOut">
              <a:rPr lang="en-IN" smtClean="0"/>
              <a:t>06-11-2023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7C86926-13EC-4248-A723-CD68A575EAA0}" type="slidenum">
              <a:rPr lang="en-IN" smtClean="0"/>
              <a:t>‹#›</a:t>
            </a:fld>
            <a:endParaRPr lang="en-IN"/>
          </a:p>
        </p:txBody>
      </p:sp>
    </p:spTree>
    <p:extLst>
      <p:ext uri="{BB962C8B-B14F-4D97-AF65-F5344CB8AC3E}">
        <p14:creationId xmlns:p14="http://schemas.microsoft.com/office/powerpoint/2010/main" val="25438398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67C86926-13EC-4248-A723-CD68A575EAA0}" type="slidenum">
              <a:rPr lang="en-IN" smtClean="0"/>
              <a:t>3</a:t>
            </a:fld>
            <a:endParaRPr lang="en-IN"/>
          </a:p>
        </p:txBody>
      </p:sp>
    </p:spTree>
    <p:extLst>
      <p:ext uri="{BB962C8B-B14F-4D97-AF65-F5344CB8AC3E}">
        <p14:creationId xmlns:p14="http://schemas.microsoft.com/office/powerpoint/2010/main" val="2628154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67C86926-13EC-4248-A723-CD68A575EAA0}" type="slidenum">
              <a:rPr lang="en-IN" smtClean="0"/>
              <a:t>7</a:t>
            </a:fld>
            <a:endParaRPr lang="en-IN"/>
          </a:p>
        </p:txBody>
      </p:sp>
    </p:spTree>
    <p:extLst>
      <p:ext uri="{BB962C8B-B14F-4D97-AF65-F5344CB8AC3E}">
        <p14:creationId xmlns:p14="http://schemas.microsoft.com/office/powerpoint/2010/main" val="39560249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67C86926-13EC-4248-A723-CD68A575EAA0}" type="slidenum">
              <a:rPr lang="en-IN" smtClean="0"/>
              <a:t>8</a:t>
            </a:fld>
            <a:endParaRPr lang="en-IN"/>
          </a:p>
        </p:txBody>
      </p:sp>
    </p:spTree>
    <p:extLst>
      <p:ext uri="{BB962C8B-B14F-4D97-AF65-F5344CB8AC3E}">
        <p14:creationId xmlns:p14="http://schemas.microsoft.com/office/powerpoint/2010/main" val="29793633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The relationship between the height and length of a bench is not inherently positive or negative; it depends on the specific design and purpose of the bench. Whether the relationship is positive, negative, or neutral (no correlation) will depend on the design choices and ergonomic considerations made by the bench designer.</a:t>
            </a:r>
          </a:p>
          <a:p>
            <a:endParaRPr lang="en-GB"/>
          </a:p>
          <a:p>
            <a:r>
              <a:rPr lang="en-GB"/>
              <a:t>In some cases, a positive relationship may be desired, where an increase in height corresponds to an increase in length. For example, a taller bench with a longer seat may be designed to provide more seating space or accommodate taller individuals comfortably.</a:t>
            </a:r>
          </a:p>
          <a:p>
            <a:endParaRPr lang="en-GB"/>
          </a:p>
          <a:p>
            <a:r>
              <a:rPr lang="en-GB"/>
              <a:t>In other cases, a negative or inverse relationship may be preferred, where an increase in height corresponds to a decrease in length. For example, a high-backed bench may have a shorter seat to create a more upright and formal seating posture.</a:t>
            </a:r>
          </a:p>
          <a:p>
            <a:endParaRPr lang="en-GB"/>
          </a:p>
          <a:p>
            <a:r>
              <a:rPr lang="en-GB"/>
              <a:t>Ultimately, the relationship between the height and length of a bench is a design choice, and it can vary based on the specific needs, aesthetics, and functionality of the bench in question. There is no fixed or universal rule regarding whether the relationship should be positive or negative.</a:t>
            </a:r>
            <a:endParaRPr lang="en-IN"/>
          </a:p>
        </p:txBody>
      </p:sp>
      <p:sp>
        <p:nvSpPr>
          <p:cNvPr id="4" name="Slide Number Placeholder 3"/>
          <p:cNvSpPr>
            <a:spLocks noGrp="1"/>
          </p:cNvSpPr>
          <p:nvPr>
            <p:ph type="sldNum" sz="quarter" idx="5"/>
          </p:nvPr>
        </p:nvSpPr>
        <p:spPr/>
        <p:txBody>
          <a:bodyPr/>
          <a:lstStyle/>
          <a:p>
            <a:fld id="{67C86926-13EC-4248-A723-CD68A575EAA0}" type="slidenum">
              <a:rPr lang="en-IN" smtClean="0"/>
              <a:t>14</a:t>
            </a:fld>
            <a:endParaRPr lang="en-IN"/>
          </a:p>
        </p:txBody>
      </p:sp>
    </p:spTree>
    <p:extLst>
      <p:ext uri="{BB962C8B-B14F-4D97-AF65-F5344CB8AC3E}">
        <p14:creationId xmlns:p14="http://schemas.microsoft.com/office/powerpoint/2010/main" val="10367386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67C86926-13EC-4248-A723-CD68A575EAA0}" type="slidenum">
              <a:rPr lang="en-IN" smtClean="0"/>
              <a:t>16</a:t>
            </a:fld>
            <a:endParaRPr lang="en-IN"/>
          </a:p>
        </p:txBody>
      </p:sp>
    </p:spTree>
    <p:extLst>
      <p:ext uri="{BB962C8B-B14F-4D97-AF65-F5344CB8AC3E}">
        <p14:creationId xmlns:p14="http://schemas.microsoft.com/office/powerpoint/2010/main" val="12079368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5"/>
          </p:nvPr>
        </p:nvSpPr>
        <p:spPr/>
        <p:txBody>
          <a:bodyPr/>
          <a:lstStyle/>
          <a:p>
            <a:fld id="{67C86926-13EC-4248-A723-CD68A575EAA0}" type="slidenum">
              <a:rPr lang="en-IN" smtClean="0"/>
              <a:t>19</a:t>
            </a:fld>
            <a:endParaRPr lang="en-IN"/>
          </a:p>
        </p:txBody>
      </p:sp>
    </p:spTree>
    <p:extLst>
      <p:ext uri="{BB962C8B-B14F-4D97-AF65-F5344CB8AC3E}">
        <p14:creationId xmlns:p14="http://schemas.microsoft.com/office/powerpoint/2010/main" val="31978330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66DDEA-0920-E742-DA1F-B77DD8459CC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7F26400D-320A-A412-E7EA-7C0F08DD00C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E1EF3617-52D3-6C7A-5B28-7538E1C0495A}"/>
              </a:ext>
            </a:extLst>
          </p:cNvPr>
          <p:cNvSpPr>
            <a:spLocks noGrp="1"/>
          </p:cNvSpPr>
          <p:nvPr>
            <p:ph type="dt" sz="half" idx="10"/>
          </p:nvPr>
        </p:nvSpPr>
        <p:spPr/>
        <p:txBody>
          <a:bodyPr/>
          <a:lstStyle/>
          <a:p>
            <a:fld id="{C3BC47B2-5BE0-41F9-A44E-78BBE1F33A16}" type="datetime1">
              <a:rPr lang="en-IN" smtClean="0"/>
              <a:t>06-11-2023</a:t>
            </a:fld>
            <a:endParaRPr lang="en-IN"/>
          </a:p>
        </p:txBody>
      </p:sp>
      <p:sp>
        <p:nvSpPr>
          <p:cNvPr id="5" name="Footer Placeholder 4">
            <a:extLst>
              <a:ext uri="{FF2B5EF4-FFF2-40B4-BE49-F238E27FC236}">
                <a16:creationId xmlns:a16="http://schemas.microsoft.com/office/drawing/2014/main" id="{7FA3908D-F84C-8726-DE2E-54CC706DAE2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C5896F2-9D65-6C2E-D961-E165DA05AD33}"/>
              </a:ext>
            </a:extLst>
          </p:cNvPr>
          <p:cNvSpPr>
            <a:spLocks noGrp="1"/>
          </p:cNvSpPr>
          <p:nvPr>
            <p:ph type="sldNum" sz="quarter" idx="12"/>
          </p:nvPr>
        </p:nvSpPr>
        <p:spPr/>
        <p:txBody>
          <a:bodyPr/>
          <a:lstStyle/>
          <a:p>
            <a:fld id="{327AB9C6-218B-485D-B813-B7E9664F774C}" type="slidenum">
              <a:rPr lang="en-IN" smtClean="0"/>
              <a:t>‹#›</a:t>
            </a:fld>
            <a:endParaRPr lang="en-IN"/>
          </a:p>
        </p:txBody>
      </p:sp>
    </p:spTree>
    <p:extLst>
      <p:ext uri="{BB962C8B-B14F-4D97-AF65-F5344CB8AC3E}">
        <p14:creationId xmlns:p14="http://schemas.microsoft.com/office/powerpoint/2010/main" val="5012018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36A711-3B59-9571-56B4-CBE24AC6F439}"/>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0895F7F-99A1-3319-0A66-8658BA97C75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B3A0B7E-9AD5-877B-2F19-A28BBB7BE954}"/>
              </a:ext>
            </a:extLst>
          </p:cNvPr>
          <p:cNvSpPr>
            <a:spLocks noGrp="1"/>
          </p:cNvSpPr>
          <p:nvPr>
            <p:ph type="dt" sz="half" idx="10"/>
          </p:nvPr>
        </p:nvSpPr>
        <p:spPr/>
        <p:txBody>
          <a:bodyPr/>
          <a:lstStyle/>
          <a:p>
            <a:fld id="{C9896B6F-0DDE-409C-B531-04FE64675AA1}" type="datetime1">
              <a:rPr lang="en-IN" smtClean="0"/>
              <a:t>06-11-2023</a:t>
            </a:fld>
            <a:endParaRPr lang="en-IN"/>
          </a:p>
        </p:txBody>
      </p:sp>
      <p:sp>
        <p:nvSpPr>
          <p:cNvPr id="5" name="Footer Placeholder 4">
            <a:extLst>
              <a:ext uri="{FF2B5EF4-FFF2-40B4-BE49-F238E27FC236}">
                <a16:creationId xmlns:a16="http://schemas.microsoft.com/office/drawing/2014/main" id="{1700BF32-FD05-9FE5-3DD4-0ACCE6B6847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CCA70C1-424B-BC23-68E5-2107EFF482A7}"/>
              </a:ext>
            </a:extLst>
          </p:cNvPr>
          <p:cNvSpPr>
            <a:spLocks noGrp="1"/>
          </p:cNvSpPr>
          <p:nvPr>
            <p:ph type="sldNum" sz="quarter" idx="12"/>
          </p:nvPr>
        </p:nvSpPr>
        <p:spPr/>
        <p:txBody>
          <a:bodyPr/>
          <a:lstStyle/>
          <a:p>
            <a:fld id="{327AB9C6-218B-485D-B813-B7E9664F774C}" type="slidenum">
              <a:rPr lang="en-IN" smtClean="0"/>
              <a:t>‹#›</a:t>
            </a:fld>
            <a:endParaRPr lang="en-IN"/>
          </a:p>
        </p:txBody>
      </p:sp>
    </p:spTree>
    <p:extLst>
      <p:ext uri="{BB962C8B-B14F-4D97-AF65-F5344CB8AC3E}">
        <p14:creationId xmlns:p14="http://schemas.microsoft.com/office/powerpoint/2010/main" val="8387415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C7E4401-BEBC-8632-9871-9D9BFCE2C18D}"/>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321FD52-D5DD-2171-86F3-89B5A087343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1DAE86D3-2241-AC7C-7AC2-35C8E121C886}"/>
              </a:ext>
            </a:extLst>
          </p:cNvPr>
          <p:cNvSpPr>
            <a:spLocks noGrp="1"/>
          </p:cNvSpPr>
          <p:nvPr>
            <p:ph type="dt" sz="half" idx="10"/>
          </p:nvPr>
        </p:nvSpPr>
        <p:spPr/>
        <p:txBody>
          <a:bodyPr/>
          <a:lstStyle/>
          <a:p>
            <a:fld id="{B64D63B6-AD5F-4AA1-ADDD-0A31EC9C8C0B}" type="datetime1">
              <a:rPr lang="en-IN" smtClean="0"/>
              <a:t>06-11-2023</a:t>
            </a:fld>
            <a:endParaRPr lang="en-IN"/>
          </a:p>
        </p:txBody>
      </p:sp>
      <p:sp>
        <p:nvSpPr>
          <p:cNvPr id="5" name="Footer Placeholder 4">
            <a:extLst>
              <a:ext uri="{FF2B5EF4-FFF2-40B4-BE49-F238E27FC236}">
                <a16:creationId xmlns:a16="http://schemas.microsoft.com/office/drawing/2014/main" id="{478C64A1-3955-616A-4503-58D9BC4BBBB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7A093AB-2F7C-143D-541D-EE3138FE3930}"/>
              </a:ext>
            </a:extLst>
          </p:cNvPr>
          <p:cNvSpPr>
            <a:spLocks noGrp="1"/>
          </p:cNvSpPr>
          <p:nvPr>
            <p:ph type="sldNum" sz="quarter" idx="12"/>
          </p:nvPr>
        </p:nvSpPr>
        <p:spPr/>
        <p:txBody>
          <a:bodyPr/>
          <a:lstStyle/>
          <a:p>
            <a:fld id="{327AB9C6-218B-485D-B813-B7E9664F774C}" type="slidenum">
              <a:rPr lang="en-IN" smtClean="0"/>
              <a:t>‹#›</a:t>
            </a:fld>
            <a:endParaRPr lang="en-IN"/>
          </a:p>
        </p:txBody>
      </p:sp>
    </p:spTree>
    <p:extLst>
      <p:ext uri="{BB962C8B-B14F-4D97-AF65-F5344CB8AC3E}">
        <p14:creationId xmlns:p14="http://schemas.microsoft.com/office/powerpoint/2010/main" val="1469188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A85AC-16AA-192E-CC83-BDF5B20F0B90}"/>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767AABA-038B-CEAE-7036-172715E18BD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8DC4A7D-1B08-602D-2399-B719BB84333F}"/>
              </a:ext>
            </a:extLst>
          </p:cNvPr>
          <p:cNvSpPr>
            <a:spLocks noGrp="1"/>
          </p:cNvSpPr>
          <p:nvPr>
            <p:ph type="dt" sz="half" idx="10"/>
          </p:nvPr>
        </p:nvSpPr>
        <p:spPr/>
        <p:txBody>
          <a:bodyPr/>
          <a:lstStyle/>
          <a:p>
            <a:fld id="{5DF5DA55-0765-4FDC-9C4E-4620537094DB}" type="datetime1">
              <a:rPr lang="en-IN" smtClean="0"/>
              <a:t>06-11-2023</a:t>
            </a:fld>
            <a:endParaRPr lang="en-IN"/>
          </a:p>
        </p:txBody>
      </p:sp>
      <p:sp>
        <p:nvSpPr>
          <p:cNvPr id="5" name="Footer Placeholder 4">
            <a:extLst>
              <a:ext uri="{FF2B5EF4-FFF2-40B4-BE49-F238E27FC236}">
                <a16:creationId xmlns:a16="http://schemas.microsoft.com/office/drawing/2014/main" id="{CCDFDCC1-21A1-4956-BC15-8FDC2BAF118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DCC2653-E76A-88E2-79C5-C86A09A14526}"/>
              </a:ext>
            </a:extLst>
          </p:cNvPr>
          <p:cNvSpPr>
            <a:spLocks noGrp="1"/>
          </p:cNvSpPr>
          <p:nvPr>
            <p:ph type="sldNum" sz="quarter" idx="12"/>
          </p:nvPr>
        </p:nvSpPr>
        <p:spPr/>
        <p:txBody>
          <a:bodyPr/>
          <a:lstStyle/>
          <a:p>
            <a:fld id="{327AB9C6-218B-485D-B813-B7E9664F774C}" type="slidenum">
              <a:rPr lang="en-IN" smtClean="0"/>
              <a:t>‹#›</a:t>
            </a:fld>
            <a:endParaRPr lang="en-IN"/>
          </a:p>
        </p:txBody>
      </p:sp>
    </p:spTree>
    <p:extLst>
      <p:ext uri="{BB962C8B-B14F-4D97-AF65-F5344CB8AC3E}">
        <p14:creationId xmlns:p14="http://schemas.microsoft.com/office/powerpoint/2010/main" val="4522117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5AECFF-88E4-5119-64EF-36F8B94AB49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16369E88-B306-A769-40C6-0D49094751B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CB1D170-C2B7-6D84-7268-AAFE8C918756}"/>
              </a:ext>
            </a:extLst>
          </p:cNvPr>
          <p:cNvSpPr>
            <a:spLocks noGrp="1"/>
          </p:cNvSpPr>
          <p:nvPr>
            <p:ph type="dt" sz="half" idx="10"/>
          </p:nvPr>
        </p:nvSpPr>
        <p:spPr/>
        <p:txBody>
          <a:bodyPr/>
          <a:lstStyle/>
          <a:p>
            <a:fld id="{2743D71F-D4D6-4AB5-AAEC-B9017A3B71AF}" type="datetime1">
              <a:rPr lang="en-IN" smtClean="0"/>
              <a:t>06-11-2023</a:t>
            </a:fld>
            <a:endParaRPr lang="en-IN"/>
          </a:p>
        </p:txBody>
      </p:sp>
      <p:sp>
        <p:nvSpPr>
          <p:cNvPr id="5" name="Footer Placeholder 4">
            <a:extLst>
              <a:ext uri="{FF2B5EF4-FFF2-40B4-BE49-F238E27FC236}">
                <a16:creationId xmlns:a16="http://schemas.microsoft.com/office/drawing/2014/main" id="{2D0FAFD5-229C-785F-F820-B78AF2890B9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854103F-CE87-59ED-E770-AA2C981A5488}"/>
              </a:ext>
            </a:extLst>
          </p:cNvPr>
          <p:cNvSpPr>
            <a:spLocks noGrp="1"/>
          </p:cNvSpPr>
          <p:nvPr>
            <p:ph type="sldNum" sz="quarter" idx="12"/>
          </p:nvPr>
        </p:nvSpPr>
        <p:spPr/>
        <p:txBody>
          <a:bodyPr/>
          <a:lstStyle/>
          <a:p>
            <a:fld id="{327AB9C6-218B-485D-B813-B7E9664F774C}" type="slidenum">
              <a:rPr lang="en-IN" smtClean="0"/>
              <a:t>‹#›</a:t>
            </a:fld>
            <a:endParaRPr lang="en-IN"/>
          </a:p>
        </p:txBody>
      </p:sp>
    </p:spTree>
    <p:extLst>
      <p:ext uri="{BB962C8B-B14F-4D97-AF65-F5344CB8AC3E}">
        <p14:creationId xmlns:p14="http://schemas.microsoft.com/office/powerpoint/2010/main" val="25635918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AD1A57-8BD2-37E5-6497-870605B807B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31B4B1D-2A52-E969-BD48-C311DBCB517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756EDE44-02DA-B299-566B-A0E19BA3F52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A8E6C113-47EA-0F13-F2FF-1C46C19E4F24}"/>
              </a:ext>
            </a:extLst>
          </p:cNvPr>
          <p:cNvSpPr>
            <a:spLocks noGrp="1"/>
          </p:cNvSpPr>
          <p:nvPr>
            <p:ph type="dt" sz="half" idx="10"/>
          </p:nvPr>
        </p:nvSpPr>
        <p:spPr/>
        <p:txBody>
          <a:bodyPr/>
          <a:lstStyle/>
          <a:p>
            <a:fld id="{B0C9246C-711D-4173-877F-25F3DAE7BC7E}" type="datetime1">
              <a:rPr lang="en-IN" smtClean="0"/>
              <a:t>06-11-2023</a:t>
            </a:fld>
            <a:endParaRPr lang="en-IN"/>
          </a:p>
        </p:txBody>
      </p:sp>
      <p:sp>
        <p:nvSpPr>
          <p:cNvPr id="6" name="Footer Placeholder 5">
            <a:extLst>
              <a:ext uri="{FF2B5EF4-FFF2-40B4-BE49-F238E27FC236}">
                <a16:creationId xmlns:a16="http://schemas.microsoft.com/office/drawing/2014/main" id="{51A97A8C-4B63-1A07-46EF-D9D919D9F6B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E87348A-96BC-F150-510D-85F1DE56AE7D}"/>
              </a:ext>
            </a:extLst>
          </p:cNvPr>
          <p:cNvSpPr>
            <a:spLocks noGrp="1"/>
          </p:cNvSpPr>
          <p:nvPr>
            <p:ph type="sldNum" sz="quarter" idx="12"/>
          </p:nvPr>
        </p:nvSpPr>
        <p:spPr/>
        <p:txBody>
          <a:bodyPr/>
          <a:lstStyle/>
          <a:p>
            <a:fld id="{327AB9C6-218B-485D-B813-B7E9664F774C}" type="slidenum">
              <a:rPr lang="en-IN" smtClean="0"/>
              <a:t>‹#›</a:t>
            </a:fld>
            <a:endParaRPr lang="en-IN"/>
          </a:p>
        </p:txBody>
      </p:sp>
    </p:spTree>
    <p:extLst>
      <p:ext uri="{BB962C8B-B14F-4D97-AF65-F5344CB8AC3E}">
        <p14:creationId xmlns:p14="http://schemas.microsoft.com/office/powerpoint/2010/main" val="40315832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491819-3740-E634-AF76-30FC6D040605}"/>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0F0C46C6-E51C-1B30-9384-5C7A51BE13E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E8E6833-860B-9EFF-4F85-85613551231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18B24245-BA81-FA3B-6BE8-28E7F703959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D733D1C-5810-4986-90BF-700B8928A90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7806A61F-3D6D-0DA0-46AB-64D5A483B0C1}"/>
              </a:ext>
            </a:extLst>
          </p:cNvPr>
          <p:cNvSpPr>
            <a:spLocks noGrp="1"/>
          </p:cNvSpPr>
          <p:nvPr>
            <p:ph type="dt" sz="half" idx="10"/>
          </p:nvPr>
        </p:nvSpPr>
        <p:spPr/>
        <p:txBody>
          <a:bodyPr/>
          <a:lstStyle/>
          <a:p>
            <a:fld id="{F40EB23D-6D32-4AED-B320-C1F8835B3DB9}" type="datetime1">
              <a:rPr lang="en-IN" smtClean="0"/>
              <a:t>06-11-2023</a:t>
            </a:fld>
            <a:endParaRPr lang="en-IN"/>
          </a:p>
        </p:txBody>
      </p:sp>
      <p:sp>
        <p:nvSpPr>
          <p:cNvPr id="8" name="Footer Placeholder 7">
            <a:extLst>
              <a:ext uri="{FF2B5EF4-FFF2-40B4-BE49-F238E27FC236}">
                <a16:creationId xmlns:a16="http://schemas.microsoft.com/office/drawing/2014/main" id="{41722C5F-B933-1E07-41C5-53224BC0EB64}"/>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21EE0CF0-2DD1-440D-499B-64FDB5A3BEC7}"/>
              </a:ext>
            </a:extLst>
          </p:cNvPr>
          <p:cNvSpPr>
            <a:spLocks noGrp="1"/>
          </p:cNvSpPr>
          <p:nvPr>
            <p:ph type="sldNum" sz="quarter" idx="12"/>
          </p:nvPr>
        </p:nvSpPr>
        <p:spPr/>
        <p:txBody>
          <a:bodyPr/>
          <a:lstStyle/>
          <a:p>
            <a:fld id="{327AB9C6-218B-485D-B813-B7E9664F774C}" type="slidenum">
              <a:rPr lang="en-IN" smtClean="0"/>
              <a:t>‹#›</a:t>
            </a:fld>
            <a:endParaRPr lang="en-IN"/>
          </a:p>
        </p:txBody>
      </p:sp>
    </p:spTree>
    <p:extLst>
      <p:ext uri="{BB962C8B-B14F-4D97-AF65-F5344CB8AC3E}">
        <p14:creationId xmlns:p14="http://schemas.microsoft.com/office/powerpoint/2010/main" val="10308703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BC61AD-0D9D-7DEC-E365-641BBED18A93}"/>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DC77CE07-DC39-F1E7-B55A-B9A5ECAA6351}"/>
              </a:ext>
            </a:extLst>
          </p:cNvPr>
          <p:cNvSpPr>
            <a:spLocks noGrp="1"/>
          </p:cNvSpPr>
          <p:nvPr>
            <p:ph type="dt" sz="half" idx="10"/>
          </p:nvPr>
        </p:nvSpPr>
        <p:spPr/>
        <p:txBody>
          <a:bodyPr/>
          <a:lstStyle/>
          <a:p>
            <a:fld id="{AFA21AC7-D895-4C6A-905F-3D6DC33EF8FF}" type="datetime1">
              <a:rPr lang="en-IN" smtClean="0"/>
              <a:t>06-11-2023</a:t>
            </a:fld>
            <a:endParaRPr lang="en-IN"/>
          </a:p>
        </p:txBody>
      </p:sp>
      <p:sp>
        <p:nvSpPr>
          <p:cNvPr id="4" name="Footer Placeholder 3">
            <a:extLst>
              <a:ext uri="{FF2B5EF4-FFF2-40B4-BE49-F238E27FC236}">
                <a16:creationId xmlns:a16="http://schemas.microsoft.com/office/drawing/2014/main" id="{1FF3E1D1-0BC2-968F-17BE-64B392E18828}"/>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9F489F9C-54FA-08B0-E10D-EB60D634CD85}"/>
              </a:ext>
            </a:extLst>
          </p:cNvPr>
          <p:cNvSpPr>
            <a:spLocks noGrp="1"/>
          </p:cNvSpPr>
          <p:nvPr>
            <p:ph type="sldNum" sz="quarter" idx="12"/>
          </p:nvPr>
        </p:nvSpPr>
        <p:spPr/>
        <p:txBody>
          <a:bodyPr/>
          <a:lstStyle/>
          <a:p>
            <a:fld id="{327AB9C6-218B-485D-B813-B7E9664F774C}" type="slidenum">
              <a:rPr lang="en-IN" smtClean="0"/>
              <a:t>‹#›</a:t>
            </a:fld>
            <a:endParaRPr lang="en-IN"/>
          </a:p>
        </p:txBody>
      </p:sp>
    </p:spTree>
    <p:extLst>
      <p:ext uri="{BB962C8B-B14F-4D97-AF65-F5344CB8AC3E}">
        <p14:creationId xmlns:p14="http://schemas.microsoft.com/office/powerpoint/2010/main" val="35573073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F298A1E-F2C1-8D59-A563-836973365994}"/>
              </a:ext>
            </a:extLst>
          </p:cNvPr>
          <p:cNvSpPr>
            <a:spLocks noGrp="1"/>
          </p:cNvSpPr>
          <p:nvPr>
            <p:ph type="dt" sz="half" idx="10"/>
          </p:nvPr>
        </p:nvSpPr>
        <p:spPr/>
        <p:txBody>
          <a:bodyPr/>
          <a:lstStyle/>
          <a:p>
            <a:fld id="{4558FDC9-1F81-4ACE-85E4-26A8BF2D6B89}" type="datetime1">
              <a:rPr lang="en-IN" smtClean="0"/>
              <a:t>06-11-2023</a:t>
            </a:fld>
            <a:endParaRPr lang="en-IN"/>
          </a:p>
        </p:txBody>
      </p:sp>
      <p:sp>
        <p:nvSpPr>
          <p:cNvPr id="3" name="Footer Placeholder 2">
            <a:extLst>
              <a:ext uri="{FF2B5EF4-FFF2-40B4-BE49-F238E27FC236}">
                <a16:creationId xmlns:a16="http://schemas.microsoft.com/office/drawing/2014/main" id="{6A38CBE1-DB19-17CD-B1AE-6E5EEE3987F4}"/>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7A3EFB95-248A-86A8-9C4B-5E96B4A7FD1D}"/>
              </a:ext>
            </a:extLst>
          </p:cNvPr>
          <p:cNvSpPr>
            <a:spLocks noGrp="1"/>
          </p:cNvSpPr>
          <p:nvPr>
            <p:ph type="sldNum" sz="quarter" idx="12"/>
          </p:nvPr>
        </p:nvSpPr>
        <p:spPr/>
        <p:txBody>
          <a:bodyPr/>
          <a:lstStyle/>
          <a:p>
            <a:fld id="{327AB9C6-218B-485D-B813-B7E9664F774C}" type="slidenum">
              <a:rPr lang="en-IN" smtClean="0"/>
              <a:t>‹#›</a:t>
            </a:fld>
            <a:endParaRPr lang="en-IN"/>
          </a:p>
        </p:txBody>
      </p:sp>
    </p:spTree>
    <p:extLst>
      <p:ext uri="{BB962C8B-B14F-4D97-AF65-F5344CB8AC3E}">
        <p14:creationId xmlns:p14="http://schemas.microsoft.com/office/powerpoint/2010/main" val="8280426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BDB48B-6939-1F38-F7BB-7B6B951912C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4505B699-1CED-DCBA-1519-C3278B0ACE1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B253AED5-6F4C-F6F6-D685-D18B96B19A8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7813806-8FC1-F3AF-D6BF-C93E732C2342}"/>
              </a:ext>
            </a:extLst>
          </p:cNvPr>
          <p:cNvSpPr>
            <a:spLocks noGrp="1"/>
          </p:cNvSpPr>
          <p:nvPr>
            <p:ph type="dt" sz="half" idx="10"/>
          </p:nvPr>
        </p:nvSpPr>
        <p:spPr/>
        <p:txBody>
          <a:bodyPr/>
          <a:lstStyle/>
          <a:p>
            <a:fld id="{7A45C7F7-2993-442B-A8AF-CF804B33AA98}" type="datetime1">
              <a:rPr lang="en-IN" smtClean="0"/>
              <a:t>06-11-2023</a:t>
            </a:fld>
            <a:endParaRPr lang="en-IN"/>
          </a:p>
        </p:txBody>
      </p:sp>
      <p:sp>
        <p:nvSpPr>
          <p:cNvPr id="6" name="Footer Placeholder 5">
            <a:extLst>
              <a:ext uri="{FF2B5EF4-FFF2-40B4-BE49-F238E27FC236}">
                <a16:creationId xmlns:a16="http://schemas.microsoft.com/office/drawing/2014/main" id="{230A4AE1-763E-1DC9-7C5A-4D00FE77C69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7F78F19-AF54-BC23-BB99-0152597C635B}"/>
              </a:ext>
            </a:extLst>
          </p:cNvPr>
          <p:cNvSpPr>
            <a:spLocks noGrp="1"/>
          </p:cNvSpPr>
          <p:nvPr>
            <p:ph type="sldNum" sz="quarter" idx="12"/>
          </p:nvPr>
        </p:nvSpPr>
        <p:spPr/>
        <p:txBody>
          <a:bodyPr/>
          <a:lstStyle/>
          <a:p>
            <a:fld id="{327AB9C6-218B-485D-B813-B7E9664F774C}" type="slidenum">
              <a:rPr lang="en-IN" smtClean="0"/>
              <a:t>‹#›</a:t>
            </a:fld>
            <a:endParaRPr lang="en-IN"/>
          </a:p>
        </p:txBody>
      </p:sp>
    </p:spTree>
    <p:extLst>
      <p:ext uri="{BB962C8B-B14F-4D97-AF65-F5344CB8AC3E}">
        <p14:creationId xmlns:p14="http://schemas.microsoft.com/office/powerpoint/2010/main" val="41334051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8241A6-E0E1-94E1-9A5A-DBAD0663969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962FA7FB-C46E-C23D-DCC7-EE55CDC9B73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47BDAC8E-C067-49E2-632F-7EB811E85D7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FC1AFB8-590D-C747-8067-FC5E0F9BF9B0}"/>
              </a:ext>
            </a:extLst>
          </p:cNvPr>
          <p:cNvSpPr>
            <a:spLocks noGrp="1"/>
          </p:cNvSpPr>
          <p:nvPr>
            <p:ph type="dt" sz="half" idx="10"/>
          </p:nvPr>
        </p:nvSpPr>
        <p:spPr/>
        <p:txBody>
          <a:bodyPr/>
          <a:lstStyle/>
          <a:p>
            <a:fld id="{495E0FE8-8195-4286-A13E-3E45D905A629}" type="datetime1">
              <a:rPr lang="en-IN" smtClean="0"/>
              <a:t>06-11-2023</a:t>
            </a:fld>
            <a:endParaRPr lang="en-IN"/>
          </a:p>
        </p:txBody>
      </p:sp>
      <p:sp>
        <p:nvSpPr>
          <p:cNvPr id="6" name="Footer Placeholder 5">
            <a:extLst>
              <a:ext uri="{FF2B5EF4-FFF2-40B4-BE49-F238E27FC236}">
                <a16:creationId xmlns:a16="http://schemas.microsoft.com/office/drawing/2014/main" id="{3D21172B-D5F4-24C8-6C23-187E7B59065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0164508-8535-4ECA-B455-83E8150E1C90}"/>
              </a:ext>
            </a:extLst>
          </p:cNvPr>
          <p:cNvSpPr>
            <a:spLocks noGrp="1"/>
          </p:cNvSpPr>
          <p:nvPr>
            <p:ph type="sldNum" sz="quarter" idx="12"/>
          </p:nvPr>
        </p:nvSpPr>
        <p:spPr/>
        <p:txBody>
          <a:bodyPr/>
          <a:lstStyle/>
          <a:p>
            <a:fld id="{327AB9C6-218B-485D-B813-B7E9664F774C}" type="slidenum">
              <a:rPr lang="en-IN" smtClean="0"/>
              <a:t>‹#›</a:t>
            </a:fld>
            <a:endParaRPr lang="en-IN"/>
          </a:p>
        </p:txBody>
      </p:sp>
    </p:spTree>
    <p:extLst>
      <p:ext uri="{BB962C8B-B14F-4D97-AF65-F5344CB8AC3E}">
        <p14:creationId xmlns:p14="http://schemas.microsoft.com/office/powerpoint/2010/main" val="32599330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327642E-F49E-00CE-D3E3-AF41FA7A674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20940F8E-33E0-E10C-37CE-E05D3E750B1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0329FD2-FE4B-D48C-3B6C-33EC41769FF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256B65D-91FF-4F7D-B331-20BBA15350C7}" type="datetime1">
              <a:rPr lang="en-IN" smtClean="0"/>
              <a:t>06-11-2023</a:t>
            </a:fld>
            <a:endParaRPr lang="en-IN"/>
          </a:p>
        </p:txBody>
      </p:sp>
      <p:sp>
        <p:nvSpPr>
          <p:cNvPr id="5" name="Footer Placeholder 4">
            <a:extLst>
              <a:ext uri="{FF2B5EF4-FFF2-40B4-BE49-F238E27FC236}">
                <a16:creationId xmlns:a16="http://schemas.microsoft.com/office/drawing/2014/main" id="{D709A174-1FE1-12DF-1922-B3EC96B7879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D909AF36-DBA5-C93C-030D-7580FB6FDE1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27AB9C6-218B-485D-B813-B7E9664F774C}" type="slidenum">
              <a:rPr lang="en-IN" smtClean="0"/>
              <a:t>‹#›</a:t>
            </a:fld>
            <a:endParaRPr lang="en-IN"/>
          </a:p>
        </p:txBody>
      </p:sp>
    </p:spTree>
    <p:extLst>
      <p:ext uri="{BB962C8B-B14F-4D97-AF65-F5344CB8AC3E}">
        <p14:creationId xmlns:p14="http://schemas.microsoft.com/office/powerpoint/2010/main" val="29643218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hyperlink" Target="https://morth.nic.in/sites/default/files/circulars_document/N_3012405_1637043131682.pdf" TargetMode="External"/><Relationship Id="rId7" Type="http://schemas.openxmlformats.org/officeDocument/2006/relationships/hyperlink" Target="https://cdn.standards.iteh.ai/samples/13772/ee543b33c96948fcb6e4720abb2710cd/ISO-7173-1989.pdf"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hyperlink" Target="https://www.micomlab.com/micom-testing/bifma-x6-4/" TargetMode="External"/><Relationship Id="rId5" Type="http://schemas.openxmlformats.org/officeDocument/2006/relationships/hyperlink" Target="https://downloads.kimballinternational.com/documents/price-lists/commercial/general-information/ansi-bifma.pdf" TargetMode="External"/><Relationship Id="rId4" Type="http://schemas.openxmlformats.org/officeDocument/2006/relationships/hyperlink" Target="https://www.ijert.org/research/design-considerations-iron-bench-in-the-gardens-IJERTV5IS110235.pdf"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hyperlink" Target="https://www.kintopfurniture.com/list_product/Airport-waitting-chair/cheap-airport-chair-manufacturers/index.html.html"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hyperlink" Target="https://www.syonaroots.com/gang-venus-waiting-chairs/" TargetMode="External"/><Relationship Id="rId5" Type="http://schemas.openxmlformats.org/officeDocument/2006/relationships/hyperlink" Target="file:///C:\Users\malav\Downloads\ROOTS%20-%20SYONA%20GANG%20SERIES%20-%20Trifold_2022_V03A.pdf" TargetMode="Externa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97000">
              <a:schemeClr val="accent1">
                <a:lumMod val="5000"/>
                <a:lumOff val="95000"/>
              </a:schemeClr>
            </a:gs>
            <a:gs pos="100000">
              <a:schemeClr val="accent1">
                <a:lumMod val="45000"/>
                <a:lumOff val="55000"/>
              </a:schemeClr>
            </a:gs>
            <a:gs pos="100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1028" name="Rectangle 1027">
            <a:extLst>
              <a:ext uri="{FF2B5EF4-FFF2-40B4-BE49-F238E27FC236}">
                <a16:creationId xmlns:a16="http://schemas.microsoft.com/office/drawing/2014/main" id="{01D0AF59-99C3-4251-AB9A-C966C6AD440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9" name="Rectangle 1028">
            <a:extLst>
              <a:ext uri="{FF2B5EF4-FFF2-40B4-BE49-F238E27FC236}">
                <a16:creationId xmlns:a16="http://schemas.microsoft.com/office/drawing/2014/main" id="{1855405F-37A2-4869-9154-F8BE3BECE6C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7" name="Rectangle 56">
            <a:extLst>
              <a:ext uri="{FF2B5EF4-FFF2-40B4-BE49-F238E27FC236}">
                <a16:creationId xmlns:a16="http://schemas.microsoft.com/office/drawing/2014/main" id="{79BB35BC-D5C2-4C8B-A22A-A71E6191913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45179" y="643467"/>
            <a:ext cx="9901641" cy="557106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3" name="Picture 52" descr="A desk with technical drawings, pencil and tools">
            <a:extLst>
              <a:ext uri="{FF2B5EF4-FFF2-40B4-BE49-F238E27FC236}">
                <a16:creationId xmlns:a16="http://schemas.microsoft.com/office/drawing/2014/main" id="{4D6741C0-22B9-4993-4317-3EC728F49797}"/>
              </a:ext>
            </a:extLst>
          </p:cNvPr>
          <p:cNvPicPr>
            <a:picLocks noChangeAspect="1"/>
          </p:cNvPicPr>
          <p:nvPr/>
        </p:nvPicPr>
        <p:blipFill rotWithShape="1">
          <a:blip r:embed="rId2"/>
          <a:srcRect l="23230" r="17236" b="-1"/>
          <a:stretch/>
        </p:blipFill>
        <p:spPr>
          <a:xfrm>
            <a:off x="477011" y="643467"/>
            <a:ext cx="4968751" cy="5571058"/>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7" name="Title 1">
            <a:extLst>
              <a:ext uri="{FF2B5EF4-FFF2-40B4-BE49-F238E27FC236}">
                <a16:creationId xmlns:a16="http://schemas.microsoft.com/office/drawing/2014/main" id="{0D2D8BD7-E983-9B76-D395-C9313C18A9C4}"/>
              </a:ext>
            </a:extLst>
          </p:cNvPr>
          <p:cNvSpPr txBox="1">
            <a:spLocks/>
          </p:cNvSpPr>
          <p:nvPr/>
        </p:nvSpPr>
        <p:spPr>
          <a:xfrm>
            <a:off x="6436626" y="754372"/>
            <a:ext cx="4020466" cy="4876291"/>
          </a:xfrm>
          <a:prstGeom prst="rect">
            <a:avLst/>
          </a:prstGeom>
        </p:spPr>
        <p:txBody>
          <a:bodyPr vert="horz" lIns="91440" tIns="45720" rIns="91440" bIns="45720" rtlCol="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defTabSz="740664">
              <a:spcAft>
                <a:spcPts val="486"/>
              </a:spcAft>
            </a:pPr>
            <a:r>
              <a:rPr lang="en-US" sz="3240" b="1" kern="1200">
                <a:solidFill>
                  <a:schemeClr val="tx1"/>
                </a:solidFill>
                <a:latin typeface="+mn-lt"/>
                <a:ea typeface="+mn-ea"/>
                <a:cs typeface="+mn-cs"/>
              </a:rPr>
              <a:t>CREATIVE ENGINEERING DESIGN      </a:t>
            </a:r>
            <a:endParaRPr lang="en-US" sz="3240" kern="1200">
              <a:solidFill>
                <a:schemeClr val="tx1"/>
              </a:solidFill>
              <a:latin typeface="+mn-lt"/>
              <a:ea typeface="+mn-ea"/>
              <a:cs typeface="+mn-cs"/>
            </a:endParaRPr>
          </a:p>
          <a:p>
            <a:pPr indent="-185166" defTabSz="740664">
              <a:spcAft>
                <a:spcPts val="486"/>
              </a:spcAft>
              <a:buFont typeface="Arial" panose="020B0604020202020204" pitchFamily="34" charset="0"/>
              <a:buChar char="•"/>
            </a:pPr>
            <a:endParaRPr lang="en-US" sz="1620" kern="1200">
              <a:solidFill>
                <a:schemeClr val="tx1"/>
              </a:solidFill>
              <a:latin typeface="+mn-lt"/>
              <a:ea typeface="+mn-ea"/>
              <a:cs typeface="+mn-cs"/>
            </a:endParaRPr>
          </a:p>
          <a:p>
            <a:pPr defTabSz="740664">
              <a:spcAft>
                <a:spcPts val="486"/>
              </a:spcAft>
            </a:pPr>
            <a:endParaRPr lang="en-US" sz="1620" kern="1200">
              <a:solidFill>
                <a:schemeClr val="tx1"/>
              </a:solidFill>
              <a:latin typeface="+mn-lt"/>
              <a:ea typeface="+mn-ea"/>
              <a:cs typeface="+mn-cs"/>
            </a:endParaRPr>
          </a:p>
          <a:p>
            <a:pPr defTabSz="740664">
              <a:spcAft>
                <a:spcPts val="486"/>
              </a:spcAft>
            </a:pPr>
            <a:endParaRPr lang="en-US" sz="1620" kern="1200">
              <a:solidFill>
                <a:schemeClr val="tx1"/>
              </a:solidFill>
              <a:latin typeface="+mn-lt"/>
              <a:ea typeface="+mn-ea"/>
              <a:cs typeface="+mn-cs"/>
            </a:endParaRPr>
          </a:p>
          <a:p>
            <a:pPr defTabSz="740664">
              <a:spcAft>
                <a:spcPts val="486"/>
              </a:spcAft>
            </a:pPr>
            <a:r>
              <a:rPr lang="en-US" sz="1620" b="1" kern="1200">
                <a:solidFill>
                  <a:schemeClr val="tx1"/>
                </a:solidFill>
                <a:latin typeface="+mn-lt"/>
                <a:ea typeface="+mn-ea"/>
                <a:cs typeface="+mn-cs"/>
              </a:rPr>
              <a:t>TECHNICAL METRICS | QFD|IP/OP | SNPS |</a:t>
            </a:r>
            <a:endParaRPr lang="en-US" sz="2000" b="1">
              <a:latin typeface="+mn-lt"/>
              <a:ea typeface="+mn-ea"/>
              <a:cs typeface="+mn-cs"/>
            </a:endParaRPr>
          </a:p>
        </p:txBody>
      </p:sp>
      <p:sp>
        <p:nvSpPr>
          <p:cNvPr id="4" name="Slide Number Placeholder 3">
            <a:extLst>
              <a:ext uri="{FF2B5EF4-FFF2-40B4-BE49-F238E27FC236}">
                <a16:creationId xmlns:a16="http://schemas.microsoft.com/office/drawing/2014/main" id="{21CBE108-E776-AAE0-38CC-EA8C8D378F90}"/>
              </a:ext>
            </a:extLst>
          </p:cNvPr>
          <p:cNvSpPr>
            <a:spLocks noGrp="1"/>
          </p:cNvSpPr>
          <p:nvPr>
            <p:ph type="sldNum" sz="quarter" idx="12"/>
          </p:nvPr>
        </p:nvSpPr>
        <p:spPr>
          <a:xfrm>
            <a:off x="8139962" y="5807020"/>
            <a:ext cx="2228426" cy="296608"/>
          </a:xfrm>
        </p:spPr>
        <p:txBody>
          <a:bodyPr vert="horz" lIns="91440" tIns="45720" rIns="91440" bIns="45720" rtlCol="0" anchor="ctr">
            <a:normAutofit/>
          </a:bodyPr>
          <a:lstStyle/>
          <a:p>
            <a:pPr defTabSz="740664">
              <a:spcAft>
                <a:spcPts val="486"/>
              </a:spcAft>
              <a:defRPr/>
            </a:pPr>
            <a:fld id="{327AB9C6-218B-485D-B813-B7E9664F774C}" type="slidenum">
              <a:rPr lang="en-US" sz="972" kern="1200">
                <a:solidFill>
                  <a:prstClr val="black">
                    <a:tint val="75000"/>
                  </a:prstClr>
                </a:solidFill>
                <a:latin typeface="Calibri" panose="020F0502020204030204"/>
                <a:ea typeface="+mn-ea"/>
                <a:cs typeface="+mn-cs"/>
              </a:rPr>
              <a:pPr defTabSz="740664">
                <a:spcAft>
                  <a:spcPts val="486"/>
                </a:spcAft>
                <a:defRPr/>
              </a:pPr>
              <a:t>1</a:t>
            </a:fld>
            <a:endParaRPr lang="en-US">
              <a:solidFill>
                <a:prstClr val="black">
                  <a:tint val="75000"/>
                </a:prstClr>
              </a:solidFill>
              <a:latin typeface="Calibri" panose="020F0502020204030204"/>
            </a:endParaRPr>
          </a:p>
        </p:txBody>
      </p:sp>
      <p:sp>
        <p:nvSpPr>
          <p:cNvPr id="30" name="TextBox 29">
            <a:extLst>
              <a:ext uri="{FF2B5EF4-FFF2-40B4-BE49-F238E27FC236}">
                <a16:creationId xmlns:a16="http://schemas.microsoft.com/office/drawing/2014/main" id="{18DBE6A9-40F8-B664-B895-FCF97CF19697}"/>
              </a:ext>
            </a:extLst>
          </p:cNvPr>
          <p:cNvSpPr txBox="1"/>
          <p:nvPr/>
        </p:nvSpPr>
        <p:spPr>
          <a:xfrm>
            <a:off x="5595387" y="3704291"/>
            <a:ext cx="2544574" cy="2218308"/>
          </a:xfrm>
          <a:prstGeom prst="rect">
            <a:avLst/>
          </a:prstGeom>
        </p:spPr>
        <p:txBody>
          <a:bodyPr rot="0" spcFirstLastPara="0" vertOverflow="overflow" horzOverflow="overflow" vert="horz" lIns="91440" tIns="45720" rIns="91440" bIns="45720" numCol="1" spcCol="0" rtlCol="0" fromWordArt="0" anchorCtr="0" forceAA="0" compatLnSpc="1">
            <a:prstTxWarp prst="textNoShape">
              <a:avLst/>
            </a:prstTxWarp>
            <a:normAutofit/>
          </a:bodyPr>
          <a:lstStyle/>
          <a:p>
            <a:pPr defTabSz="451805">
              <a:lnSpc>
                <a:spcPct val="90000"/>
              </a:lnSpc>
              <a:spcAft>
                <a:spcPts val="296"/>
              </a:spcAft>
            </a:pPr>
            <a:r>
              <a:rPr lang="en-US" sz="1700" b="1" kern="1200">
                <a:solidFill>
                  <a:schemeClr val="tx1"/>
                </a:solidFill>
                <a:latin typeface="+mn-lt"/>
                <a:ea typeface="+mn-ea"/>
                <a:cs typeface="+mn-cs"/>
              </a:rPr>
              <a:t>PRESENTED BY</a:t>
            </a:r>
          </a:p>
          <a:p>
            <a:pPr defTabSz="451805">
              <a:lnSpc>
                <a:spcPct val="90000"/>
              </a:lnSpc>
              <a:spcAft>
                <a:spcPts val="296"/>
              </a:spcAft>
            </a:pPr>
            <a:r>
              <a:rPr lang="en-US" sz="1700" kern="1200">
                <a:solidFill>
                  <a:schemeClr val="tx1"/>
                </a:solidFill>
                <a:latin typeface="+mn-lt"/>
                <a:ea typeface="+mn-ea"/>
                <a:cs typeface="+mn-cs"/>
              </a:rPr>
              <a:t>TEAM SYNERGY</a:t>
            </a:r>
          </a:p>
          <a:p>
            <a:pPr marL="231458" indent="-231458" defTabSz="451805">
              <a:lnSpc>
                <a:spcPct val="90000"/>
              </a:lnSpc>
              <a:spcAft>
                <a:spcPts val="296"/>
              </a:spcAft>
              <a:buFont typeface="Arial" panose="020B0604020202020204" pitchFamily="34" charset="0"/>
              <a:buChar char="•"/>
            </a:pPr>
            <a:r>
              <a:rPr lang="en-US" sz="1700" kern="1200">
                <a:solidFill>
                  <a:schemeClr val="tx1"/>
                </a:solidFill>
                <a:latin typeface="+mn-lt"/>
                <a:ea typeface="+mn-ea"/>
                <a:cs typeface="+mn-cs"/>
              </a:rPr>
              <a:t>Rachana</a:t>
            </a:r>
          </a:p>
          <a:p>
            <a:pPr marL="231458" indent="-231458" defTabSz="451805">
              <a:lnSpc>
                <a:spcPct val="90000"/>
              </a:lnSpc>
              <a:spcAft>
                <a:spcPts val="296"/>
              </a:spcAft>
              <a:buFont typeface="Arial" panose="020B0604020202020204" pitchFamily="34" charset="0"/>
              <a:buChar char="•"/>
            </a:pPr>
            <a:r>
              <a:rPr lang="en-US" sz="1700" kern="1200">
                <a:solidFill>
                  <a:schemeClr val="tx1"/>
                </a:solidFill>
                <a:latin typeface="+mn-lt"/>
                <a:ea typeface="+mn-ea"/>
                <a:cs typeface="+mn-cs"/>
              </a:rPr>
              <a:t>Malavika</a:t>
            </a:r>
          </a:p>
          <a:p>
            <a:pPr marL="231458" indent="-231458" defTabSz="451805">
              <a:lnSpc>
                <a:spcPct val="90000"/>
              </a:lnSpc>
              <a:spcAft>
                <a:spcPts val="296"/>
              </a:spcAft>
              <a:buFont typeface="Arial" panose="020B0604020202020204" pitchFamily="34" charset="0"/>
              <a:buChar char="•"/>
            </a:pPr>
            <a:r>
              <a:rPr lang="en-US" sz="1700" kern="1200">
                <a:solidFill>
                  <a:schemeClr val="tx1"/>
                </a:solidFill>
                <a:latin typeface="+mn-lt"/>
                <a:ea typeface="+mn-ea"/>
                <a:cs typeface="+mn-cs"/>
              </a:rPr>
              <a:t>Shristi</a:t>
            </a:r>
          </a:p>
          <a:p>
            <a:pPr indent="-112951" defTabSz="451805">
              <a:lnSpc>
                <a:spcPct val="90000"/>
              </a:lnSpc>
              <a:spcAft>
                <a:spcPts val="296"/>
              </a:spcAft>
              <a:buFont typeface="Arial" panose="020B0604020202020204" pitchFamily="34" charset="0"/>
              <a:buChar char="•"/>
            </a:pPr>
            <a:r>
              <a:rPr lang="en-US" sz="1700" kern="1200">
                <a:solidFill>
                  <a:schemeClr val="tx1"/>
                </a:solidFill>
                <a:latin typeface="+mn-lt"/>
                <a:ea typeface="+mn-ea"/>
                <a:cs typeface="+mn-cs"/>
              </a:rPr>
              <a:t>  Ghanshyam</a:t>
            </a:r>
          </a:p>
          <a:p>
            <a:pPr indent="-112951" defTabSz="451805">
              <a:lnSpc>
                <a:spcPct val="90000"/>
              </a:lnSpc>
              <a:spcAft>
                <a:spcPts val="296"/>
              </a:spcAft>
              <a:buFont typeface="Arial" panose="020B0604020202020204" pitchFamily="34" charset="0"/>
              <a:buChar char="•"/>
            </a:pPr>
            <a:r>
              <a:rPr lang="en-US" sz="1700" kern="1200">
                <a:solidFill>
                  <a:schemeClr val="tx1"/>
                </a:solidFill>
                <a:latin typeface="+mn-lt"/>
                <a:ea typeface="+mn-ea"/>
                <a:cs typeface="+mn-cs"/>
              </a:rPr>
              <a:t>  Aniruddha</a:t>
            </a:r>
          </a:p>
          <a:p>
            <a:pPr indent="-112951" defTabSz="451805">
              <a:lnSpc>
                <a:spcPct val="90000"/>
              </a:lnSpc>
              <a:spcAft>
                <a:spcPts val="296"/>
              </a:spcAft>
              <a:buFont typeface="Arial" panose="020B0604020202020204" pitchFamily="34" charset="0"/>
              <a:buChar char="•"/>
            </a:pPr>
            <a:endParaRPr lang="en-US" sz="1700" kern="1200">
              <a:solidFill>
                <a:schemeClr val="tx1"/>
              </a:solidFill>
              <a:latin typeface="+mn-lt"/>
              <a:ea typeface="+mn-ea"/>
              <a:cs typeface="+mn-cs"/>
            </a:endParaRPr>
          </a:p>
          <a:p>
            <a:pPr marL="231458" indent="-231458" defTabSz="451805">
              <a:lnSpc>
                <a:spcPct val="90000"/>
              </a:lnSpc>
              <a:spcAft>
                <a:spcPts val="296"/>
              </a:spcAft>
              <a:buFont typeface="Arial" panose="020B0604020202020204" pitchFamily="34" charset="0"/>
              <a:buChar char="•"/>
            </a:pPr>
            <a:endParaRPr lang="en-US" sz="1700" kern="1200">
              <a:solidFill>
                <a:schemeClr val="tx1"/>
              </a:solidFill>
              <a:latin typeface="+mn-lt"/>
              <a:ea typeface="+mn-ea"/>
              <a:cs typeface="+mn-cs"/>
            </a:endParaRPr>
          </a:p>
          <a:p>
            <a:pPr marL="231458" indent="-231458" defTabSz="451805">
              <a:lnSpc>
                <a:spcPct val="90000"/>
              </a:lnSpc>
              <a:spcAft>
                <a:spcPts val="296"/>
              </a:spcAft>
              <a:buFont typeface="Arial" panose="020B0604020202020204" pitchFamily="34" charset="0"/>
              <a:buChar char="•"/>
            </a:pPr>
            <a:endParaRPr lang="en-US" sz="1700" kern="1200">
              <a:solidFill>
                <a:schemeClr val="tx1"/>
              </a:solidFill>
              <a:latin typeface="+mn-lt"/>
              <a:ea typeface="+mn-ea"/>
              <a:cs typeface="+mn-cs"/>
            </a:endParaRPr>
          </a:p>
          <a:p>
            <a:pPr marL="285750" indent="-285750" defTabSz="557784">
              <a:lnSpc>
                <a:spcPct val="90000"/>
              </a:lnSpc>
              <a:spcAft>
                <a:spcPts val="366"/>
              </a:spcAft>
              <a:buFont typeface="Arial" panose="020B0604020202020204" pitchFamily="34" charset="0"/>
              <a:buChar char="•"/>
            </a:pPr>
            <a:endParaRPr lang="en-US" sz="1700"/>
          </a:p>
        </p:txBody>
      </p:sp>
      <p:pic>
        <p:nvPicPr>
          <p:cNvPr id="1026" name="Picture 2" descr="Quality Function Deployment - Mohamed Sami">
            <a:extLst>
              <a:ext uri="{FF2B5EF4-FFF2-40B4-BE49-F238E27FC236}">
                <a16:creationId xmlns:a16="http://schemas.microsoft.com/office/drawing/2014/main" id="{39DBBB45-F7D1-D619-73C8-BBED6468B5A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82687" y="4003388"/>
            <a:ext cx="2965668" cy="13498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563505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97000">
              <a:schemeClr val="accent1">
                <a:lumMod val="5000"/>
                <a:lumOff val="95000"/>
              </a:schemeClr>
            </a:gs>
            <a:gs pos="100000">
              <a:schemeClr val="accent1">
                <a:lumMod val="45000"/>
                <a:lumOff val="55000"/>
              </a:schemeClr>
            </a:gs>
            <a:gs pos="100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347ECB-2183-96A0-B39B-5AEFBAE539A3}"/>
              </a:ext>
            </a:extLst>
          </p:cNvPr>
          <p:cNvSpPr>
            <a:spLocks noGrp="1"/>
          </p:cNvSpPr>
          <p:nvPr>
            <p:ph type="title"/>
          </p:nvPr>
        </p:nvSpPr>
        <p:spPr>
          <a:xfrm>
            <a:off x="1409700" y="301626"/>
            <a:ext cx="10515600" cy="728384"/>
          </a:xfrm>
        </p:spPr>
        <p:txBody>
          <a:bodyPr/>
          <a:lstStyle/>
          <a:p>
            <a:r>
              <a:rPr lang="en-US"/>
              <a:t>Technical requirement and metrics</a:t>
            </a:r>
          </a:p>
        </p:txBody>
      </p:sp>
      <p:graphicFrame>
        <p:nvGraphicFramePr>
          <p:cNvPr id="4" name="Content Placeholder 3">
            <a:extLst>
              <a:ext uri="{FF2B5EF4-FFF2-40B4-BE49-F238E27FC236}">
                <a16:creationId xmlns:a16="http://schemas.microsoft.com/office/drawing/2014/main" id="{DB96EE59-91E8-B449-4438-D87179CD8580}"/>
              </a:ext>
            </a:extLst>
          </p:cNvPr>
          <p:cNvGraphicFramePr>
            <a:graphicFrameLocks noGrp="1"/>
          </p:cNvGraphicFramePr>
          <p:nvPr>
            <p:ph idx="1"/>
            <p:extLst>
              <p:ext uri="{D42A27DB-BD31-4B8C-83A1-F6EECF244321}">
                <p14:modId xmlns:p14="http://schemas.microsoft.com/office/powerpoint/2010/main" val="1620220405"/>
              </p:ext>
            </p:extLst>
          </p:nvPr>
        </p:nvGraphicFramePr>
        <p:xfrm>
          <a:off x="838200" y="1410584"/>
          <a:ext cx="10515600" cy="4348480"/>
        </p:xfrm>
        <a:graphic>
          <a:graphicData uri="http://schemas.openxmlformats.org/drawingml/2006/table">
            <a:tbl>
              <a:tblPr firstRow="1" bandRow="1">
                <a:tableStyleId>{5C22544A-7EE6-4342-B048-85BDC9FD1C3A}</a:tableStyleId>
              </a:tblPr>
              <a:tblGrid>
                <a:gridCol w="5257800">
                  <a:extLst>
                    <a:ext uri="{9D8B030D-6E8A-4147-A177-3AD203B41FA5}">
                      <a16:colId xmlns:a16="http://schemas.microsoft.com/office/drawing/2014/main" val="3053419648"/>
                    </a:ext>
                  </a:extLst>
                </a:gridCol>
                <a:gridCol w="5257800">
                  <a:extLst>
                    <a:ext uri="{9D8B030D-6E8A-4147-A177-3AD203B41FA5}">
                      <a16:colId xmlns:a16="http://schemas.microsoft.com/office/drawing/2014/main" val="80206837"/>
                    </a:ext>
                  </a:extLst>
                </a:gridCol>
              </a:tblGrid>
              <a:tr h="370840">
                <a:tc>
                  <a:txBody>
                    <a:bodyPr/>
                    <a:lstStyle/>
                    <a:p>
                      <a:r>
                        <a:rPr lang="en-GB"/>
                        <a:t>Customer Requirement</a:t>
                      </a:r>
                      <a:endParaRPr lang="en-IN"/>
                    </a:p>
                  </a:txBody>
                  <a:tcPr/>
                </a:tc>
                <a:tc>
                  <a:txBody>
                    <a:bodyPr/>
                    <a:lstStyle/>
                    <a:p>
                      <a:r>
                        <a:rPr lang="en-GB"/>
                        <a:t>Technical metric</a:t>
                      </a:r>
                      <a:endParaRPr lang="en-IN"/>
                    </a:p>
                  </a:txBody>
                  <a:tcPr/>
                </a:tc>
                <a:extLst>
                  <a:ext uri="{0D108BD9-81ED-4DB2-BD59-A6C34878D82A}">
                    <a16:rowId xmlns:a16="http://schemas.microsoft.com/office/drawing/2014/main" val="3516667207"/>
                  </a:ext>
                </a:extLst>
              </a:tr>
              <a:tr h="370840">
                <a:tc>
                  <a:txBody>
                    <a:bodyPr/>
                    <a:lstStyle/>
                    <a:p>
                      <a:r>
                        <a:rPr lang="en-GB" sz="1800"/>
                        <a:t>economical</a:t>
                      </a:r>
                      <a:endParaRPr lang="en-IN"/>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a:t>Length, Depth, Height, Weight of the bench </a:t>
                      </a:r>
                    </a:p>
                  </a:txBody>
                  <a:tcPr/>
                </a:tc>
                <a:extLst>
                  <a:ext uri="{0D108BD9-81ED-4DB2-BD59-A6C34878D82A}">
                    <a16:rowId xmlns:a16="http://schemas.microsoft.com/office/drawing/2014/main" val="3650379840"/>
                  </a:ext>
                </a:extLst>
              </a:tr>
              <a:tr h="370840">
                <a:tc>
                  <a:txBody>
                    <a:bodyPr/>
                    <a:lstStyle/>
                    <a:p>
                      <a:r>
                        <a:rPr lang="en-IN"/>
                        <a:t>Storage space for luggage </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a:solidFill>
                            <a:schemeClr val="tx1"/>
                          </a:solidFill>
                        </a:rPr>
                        <a:t>Height of bench</a:t>
                      </a:r>
                      <a:endParaRPr lang="en-US" sz="1800">
                        <a:solidFill>
                          <a:schemeClr val="tx1"/>
                        </a:solidFill>
                      </a:endParaRPr>
                    </a:p>
                  </a:txBody>
                  <a:tcPr/>
                </a:tc>
                <a:extLst>
                  <a:ext uri="{0D108BD9-81ED-4DB2-BD59-A6C34878D82A}">
                    <a16:rowId xmlns:a16="http://schemas.microsoft.com/office/drawing/2014/main" val="1046297316"/>
                  </a:ext>
                </a:extLst>
              </a:tr>
              <a:tr h="370840">
                <a:tc>
                  <a:txBody>
                    <a:bodyPr/>
                    <a:lstStyle/>
                    <a:p>
                      <a:r>
                        <a:rPr lang="en-IN"/>
                        <a:t>Back support </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a:t>Angle between bench and back,</a:t>
                      </a:r>
                      <a:r>
                        <a:rPr lang="en-US" sz="1800"/>
                        <a:t> Angle of back-rest from vertical</a:t>
                      </a:r>
                    </a:p>
                  </a:txBody>
                  <a:tcPr/>
                </a:tc>
                <a:extLst>
                  <a:ext uri="{0D108BD9-81ED-4DB2-BD59-A6C34878D82A}">
                    <a16:rowId xmlns:a16="http://schemas.microsoft.com/office/drawing/2014/main" val="1483424530"/>
                  </a:ext>
                </a:extLst>
              </a:tr>
              <a:tr h="370840">
                <a:tc>
                  <a:txBody>
                    <a:bodyPr/>
                    <a:lstStyle/>
                    <a:p>
                      <a:r>
                        <a:rPr lang="en-GB"/>
                        <a:t>Comfortable hand rest</a:t>
                      </a:r>
                      <a:endParaRPr lang="en-IN"/>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a:t>Width of hand rest </a:t>
                      </a:r>
                    </a:p>
                  </a:txBody>
                  <a:tcPr/>
                </a:tc>
                <a:extLst>
                  <a:ext uri="{0D108BD9-81ED-4DB2-BD59-A6C34878D82A}">
                    <a16:rowId xmlns:a16="http://schemas.microsoft.com/office/drawing/2014/main" val="3181999434"/>
                  </a:ext>
                </a:extLst>
              </a:tr>
              <a:tr h="370840">
                <a:tc>
                  <a:txBody>
                    <a:bodyPr/>
                    <a:lstStyle/>
                    <a:p>
                      <a:r>
                        <a:rPr lang="en-GB"/>
                        <a:t>Leg relaxation</a:t>
                      </a:r>
                      <a:endParaRPr lang="en-IN"/>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a:t>Height of seat</a:t>
                      </a:r>
                    </a:p>
                  </a:txBody>
                  <a:tcPr/>
                </a:tc>
                <a:extLst>
                  <a:ext uri="{0D108BD9-81ED-4DB2-BD59-A6C34878D82A}">
                    <a16:rowId xmlns:a16="http://schemas.microsoft.com/office/drawing/2014/main" val="3643653760"/>
                  </a:ext>
                </a:extLst>
              </a:tr>
              <a:tr h="370840">
                <a:tc>
                  <a:txBody>
                    <a:bodyPr/>
                    <a:lstStyle/>
                    <a:p>
                      <a:r>
                        <a:rPr lang="en-GB"/>
                        <a:t>Bench stability</a:t>
                      </a:r>
                      <a:endParaRPr lang="en-IN"/>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a:t>Strength of structural joints, Structural stiffness</a:t>
                      </a:r>
                    </a:p>
                  </a:txBody>
                  <a:tcPr/>
                </a:tc>
                <a:extLst>
                  <a:ext uri="{0D108BD9-81ED-4DB2-BD59-A6C34878D82A}">
                    <a16:rowId xmlns:a16="http://schemas.microsoft.com/office/drawing/2014/main" val="2331591873"/>
                  </a:ext>
                </a:extLst>
              </a:tr>
              <a:tr h="370840">
                <a:tc>
                  <a:txBody>
                    <a:bodyPr/>
                    <a:lstStyle/>
                    <a:p>
                      <a:r>
                        <a:rPr lang="en-GB"/>
                        <a:t>Huge load capacity</a:t>
                      </a:r>
                      <a:endParaRPr lang="en-IN"/>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a:t>Load bearing capacity</a:t>
                      </a:r>
                    </a:p>
                  </a:txBody>
                  <a:tcPr/>
                </a:tc>
                <a:extLst>
                  <a:ext uri="{0D108BD9-81ED-4DB2-BD59-A6C34878D82A}">
                    <a16:rowId xmlns:a16="http://schemas.microsoft.com/office/drawing/2014/main" val="175496667"/>
                  </a:ext>
                </a:extLst>
              </a:tr>
              <a:tr h="370840">
                <a:tc>
                  <a:txBody>
                    <a:bodyPr/>
                    <a:lstStyle/>
                    <a:p>
                      <a:r>
                        <a:rPr lang="en-IN"/>
                        <a:t>Smooth edges </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a:t>Resistance to abrasion of surfaces</a:t>
                      </a:r>
                      <a:endParaRPr lang="en-US" sz="1800"/>
                    </a:p>
                  </a:txBody>
                  <a:tcPr/>
                </a:tc>
                <a:extLst>
                  <a:ext uri="{0D108BD9-81ED-4DB2-BD59-A6C34878D82A}">
                    <a16:rowId xmlns:a16="http://schemas.microsoft.com/office/drawing/2014/main" val="2674789454"/>
                  </a:ext>
                </a:extLst>
              </a:tr>
              <a:tr h="370840">
                <a:tc>
                  <a:txBody>
                    <a:bodyPr/>
                    <a:lstStyle/>
                    <a:p>
                      <a:r>
                        <a:rPr lang="en-IN"/>
                        <a:t>Easy to clean </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a:t>Resistance of surfaces to corrosion</a:t>
                      </a:r>
                    </a:p>
                  </a:txBody>
                  <a:tcPr/>
                </a:tc>
                <a:extLst>
                  <a:ext uri="{0D108BD9-81ED-4DB2-BD59-A6C34878D82A}">
                    <a16:rowId xmlns:a16="http://schemas.microsoft.com/office/drawing/2014/main" val="3864109288"/>
                  </a:ext>
                </a:extLst>
              </a:tr>
              <a:tr h="370840">
                <a:tc>
                  <a:txBody>
                    <a:bodyPr/>
                    <a:lstStyle/>
                    <a:p>
                      <a:r>
                        <a:rPr lang="en-IN"/>
                        <a:t>Durability</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a:t>Resistance of surfaces to corrosion</a:t>
                      </a:r>
                      <a:r>
                        <a:rPr lang="en-IN" sz="1800"/>
                        <a:t>, strength</a:t>
                      </a:r>
                      <a:endParaRPr lang="en-US" sz="1800"/>
                    </a:p>
                  </a:txBody>
                  <a:tcPr/>
                </a:tc>
                <a:extLst>
                  <a:ext uri="{0D108BD9-81ED-4DB2-BD59-A6C34878D82A}">
                    <a16:rowId xmlns:a16="http://schemas.microsoft.com/office/drawing/2014/main" val="3915209310"/>
                  </a:ext>
                </a:extLst>
              </a:tr>
            </a:tbl>
          </a:graphicData>
        </a:graphic>
      </p:graphicFrame>
      <p:sp>
        <p:nvSpPr>
          <p:cNvPr id="3" name="Slide Number Placeholder 2">
            <a:extLst>
              <a:ext uri="{FF2B5EF4-FFF2-40B4-BE49-F238E27FC236}">
                <a16:creationId xmlns:a16="http://schemas.microsoft.com/office/drawing/2014/main" id="{96822439-92EE-B7ED-67DC-0849F62EDF9C}"/>
              </a:ext>
            </a:extLst>
          </p:cNvPr>
          <p:cNvSpPr>
            <a:spLocks noGrp="1"/>
          </p:cNvSpPr>
          <p:nvPr>
            <p:ph type="sldNum" sz="quarter" idx="12"/>
          </p:nvPr>
        </p:nvSpPr>
        <p:spPr/>
        <p:txBody>
          <a:bodyPr/>
          <a:lstStyle/>
          <a:p>
            <a:fld id="{327AB9C6-218B-485D-B813-B7E9664F774C}" type="slidenum">
              <a:rPr lang="en-IN" smtClean="0"/>
              <a:t>10</a:t>
            </a:fld>
            <a:endParaRPr lang="en-US"/>
          </a:p>
        </p:txBody>
      </p:sp>
    </p:spTree>
    <p:extLst>
      <p:ext uri="{BB962C8B-B14F-4D97-AF65-F5344CB8AC3E}">
        <p14:creationId xmlns:p14="http://schemas.microsoft.com/office/powerpoint/2010/main" val="2368291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97000">
              <a:schemeClr val="accent1">
                <a:lumMod val="5000"/>
                <a:lumOff val="95000"/>
              </a:schemeClr>
            </a:gs>
            <a:gs pos="100000">
              <a:schemeClr val="accent1">
                <a:lumMod val="45000"/>
                <a:lumOff val="55000"/>
              </a:schemeClr>
            </a:gs>
            <a:gs pos="100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8DC023C-F9FA-4A26-B94D-D452ECB3A3AA}"/>
              </a:ext>
            </a:extLst>
          </p:cNvPr>
          <p:cNvSpPr>
            <a:spLocks noGrp="1"/>
          </p:cNvSpPr>
          <p:nvPr>
            <p:ph type="title"/>
          </p:nvPr>
        </p:nvSpPr>
        <p:spPr>
          <a:xfrm>
            <a:off x="838200" y="356556"/>
            <a:ext cx="10515600" cy="1325563"/>
          </a:xfrm>
        </p:spPr>
        <p:txBody>
          <a:bodyPr/>
          <a:lstStyle/>
          <a:p>
            <a:r>
              <a:rPr lang="en-IN">
                <a:effectLst/>
              </a:rPr>
              <a:t/>
            </a:r>
            <a:br>
              <a:rPr lang="en-IN">
                <a:effectLst/>
              </a:rPr>
            </a:br>
            <a:endParaRPr lang="en-US"/>
          </a:p>
        </p:txBody>
      </p:sp>
      <p:sp>
        <p:nvSpPr>
          <p:cNvPr id="3" name="Slide Number Placeholder 2">
            <a:extLst>
              <a:ext uri="{FF2B5EF4-FFF2-40B4-BE49-F238E27FC236}">
                <a16:creationId xmlns:a16="http://schemas.microsoft.com/office/drawing/2014/main" id="{944910EF-3977-7521-23F1-9BFB7E794865}"/>
              </a:ext>
            </a:extLst>
          </p:cNvPr>
          <p:cNvSpPr>
            <a:spLocks noGrp="1"/>
          </p:cNvSpPr>
          <p:nvPr>
            <p:ph type="sldNum" sz="quarter" idx="12"/>
          </p:nvPr>
        </p:nvSpPr>
        <p:spPr/>
        <p:txBody>
          <a:bodyPr/>
          <a:lstStyle/>
          <a:p>
            <a:fld id="{327AB9C6-218B-485D-B813-B7E9664F774C}" type="slidenum">
              <a:rPr lang="en-IN" smtClean="0"/>
              <a:t>11</a:t>
            </a:fld>
            <a:endParaRPr lang="en-US"/>
          </a:p>
        </p:txBody>
      </p:sp>
      <p:sp>
        <p:nvSpPr>
          <p:cNvPr id="7" name="Triangle 6">
            <a:extLst>
              <a:ext uri="{FF2B5EF4-FFF2-40B4-BE49-F238E27FC236}">
                <a16:creationId xmlns:a16="http://schemas.microsoft.com/office/drawing/2014/main" id="{A51AD359-BDF6-5C08-D5B9-A5E8C2EB8C31}"/>
              </a:ext>
            </a:extLst>
          </p:cNvPr>
          <p:cNvSpPr/>
          <p:nvPr/>
        </p:nvSpPr>
        <p:spPr>
          <a:xfrm>
            <a:off x="4321316" y="242250"/>
            <a:ext cx="3310890" cy="1988185"/>
          </a:xfrm>
          <a:prstGeom prst="triangle">
            <a:avLst/>
          </a:prstGeom>
          <a:solidFill>
            <a:srgbClr val="FBE5D6"/>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a:t>INTERRELATIONSHIP BETWEEN TECHNICAL DESCRIPTORS</a:t>
            </a:r>
          </a:p>
        </p:txBody>
      </p:sp>
      <p:sp>
        <p:nvSpPr>
          <p:cNvPr id="8" name="Rectangle 7">
            <a:extLst>
              <a:ext uri="{FF2B5EF4-FFF2-40B4-BE49-F238E27FC236}">
                <a16:creationId xmlns:a16="http://schemas.microsoft.com/office/drawing/2014/main" id="{B087179E-94BB-5704-5DAA-828C34300DD6}"/>
              </a:ext>
            </a:extLst>
          </p:cNvPr>
          <p:cNvSpPr/>
          <p:nvPr/>
        </p:nvSpPr>
        <p:spPr>
          <a:xfrm>
            <a:off x="4335780" y="2344741"/>
            <a:ext cx="3310890" cy="534038"/>
          </a:xfrm>
          <a:prstGeom prst="rect">
            <a:avLst/>
          </a:prstGeom>
          <a:solidFill>
            <a:schemeClr val="accent6">
              <a:lumMod val="20000"/>
              <a:lumOff val="80000"/>
            </a:schemeClr>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a:t>TECHNICAL PARAMETERS </a:t>
            </a:r>
          </a:p>
          <a:p>
            <a:pPr algn="ctr"/>
            <a:r>
              <a:rPr lang="en-US" sz="1200"/>
              <a:t>(VOICE OF ORGANIZATION)</a:t>
            </a:r>
          </a:p>
        </p:txBody>
      </p:sp>
      <p:sp>
        <p:nvSpPr>
          <p:cNvPr id="9" name="Rectangle 8">
            <a:extLst>
              <a:ext uri="{FF2B5EF4-FFF2-40B4-BE49-F238E27FC236}">
                <a16:creationId xmlns:a16="http://schemas.microsoft.com/office/drawing/2014/main" id="{C1DCFE44-EB69-CAB7-2F5B-E41EF4A868D5}"/>
              </a:ext>
            </a:extLst>
          </p:cNvPr>
          <p:cNvSpPr/>
          <p:nvPr/>
        </p:nvSpPr>
        <p:spPr>
          <a:xfrm>
            <a:off x="4335780" y="3020057"/>
            <a:ext cx="3310890" cy="2391731"/>
          </a:xfrm>
          <a:prstGeom prst="rect">
            <a:avLst/>
          </a:prstGeom>
          <a:solidFill>
            <a:schemeClr val="accent1">
              <a:lumMod val="20000"/>
              <a:lumOff val="80000"/>
            </a:schemeClr>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a:t>RELATONSHIP BETWEEN REQUIRMENTS AND DESCRIPTORS</a:t>
            </a:r>
          </a:p>
        </p:txBody>
      </p:sp>
      <p:sp>
        <p:nvSpPr>
          <p:cNvPr id="10" name="Rectangle 9">
            <a:extLst>
              <a:ext uri="{FF2B5EF4-FFF2-40B4-BE49-F238E27FC236}">
                <a16:creationId xmlns:a16="http://schemas.microsoft.com/office/drawing/2014/main" id="{4E043C11-AF4C-E3B8-65F3-1B1A9C8923B8}"/>
              </a:ext>
            </a:extLst>
          </p:cNvPr>
          <p:cNvSpPr/>
          <p:nvPr/>
        </p:nvSpPr>
        <p:spPr>
          <a:xfrm rot="-5400000">
            <a:off x="2675093" y="3935888"/>
            <a:ext cx="2391731" cy="560071"/>
          </a:xfrm>
          <a:prstGeom prst="rect">
            <a:avLst/>
          </a:prstGeom>
          <a:solidFill>
            <a:schemeClr val="accent2">
              <a:lumMod val="20000"/>
              <a:lumOff val="80000"/>
            </a:schemeClr>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a:t>CUSTOMER REQUIRMENT</a:t>
            </a:r>
          </a:p>
          <a:p>
            <a:pPr algn="ctr"/>
            <a:r>
              <a:rPr lang="en-US" sz="1200"/>
              <a:t>(VOICE OF THE CUSTOMER)</a:t>
            </a:r>
          </a:p>
        </p:txBody>
      </p:sp>
      <p:sp>
        <p:nvSpPr>
          <p:cNvPr id="11" name="Rectangle 10">
            <a:extLst>
              <a:ext uri="{FF2B5EF4-FFF2-40B4-BE49-F238E27FC236}">
                <a16:creationId xmlns:a16="http://schemas.microsoft.com/office/drawing/2014/main" id="{2F933F51-0055-0084-5508-C186581BF32D}"/>
              </a:ext>
            </a:extLst>
          </p:cNvPr>
          <p:cNvSpPr/>
          <p:nvPr/>
        </p:nvSpPr>
        <p:spPr>
          <a:xfrm rot="-5400000">
            <a:off x="6870425" y="3935886"/>
            <a:ext cx="2391731" cy="560072"/>
          </a:xfrm>
          <a:prstGeom prst="rect">
            <a:avLst/>
          </a:prstGeom>
          <a:solidFill>
            <a:schemeClr val="accent2">
              <a:lumMod val="20000"/>
              <a:lumOff val="80000"/>
            </a:schemeClr>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a:t>PRIORITIZED CUSTOMER (COMPETITIVE AND BENCHMARKING ANALYSIS)</a:t>
            </a:r>
          </a:p>
        </p:txBody>
      </p:sp>
      <p:sp>
        <p:nvSpPr>
          <p:cNvPr id="12" name="Rectangle 11">
            <a:extLst>
              <a:ext uri="{FF2B5EF4-FFF2-40B4-BE49-F238E27FC236}">
                <a16:creationId xmlns:a16="http://schemas.microsoft.com/office/drawing/2014/main" id="{94A39312-3568-F3FE-84C0-328776BEC9D4}"/>
              </a:ext>
            </a:extLst>
          </p:cNvPr>
          <p:cNvSpPr/>
          <p:nvPr/>
        </p:nvSpPr>
        <p:spPr>
          <a:xfrm>
            <a:off x="4335780" y="5526094"/>
            <a:ext cx="3310890" cy="534038"/>
          </a:xfrm>
          <a:prstGeom prst="rect">
            <a:avLst/>
          </a:prstGeom>
          <a:solidFill>
            <a:srgbClr val="FBE5D6"/>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a:t>PRIORITIZED TECHNICAL DESCRIPTORS</a:t>
            </a:r>
          </a:p>
        </p:txBody>
      </p:sp>
      <p:sp>
        <p:nvSpPr>
          <p:cNvPr id="2" name="Rectangle 1">
            <a:extLst>
              <a:ext uri="{FF2B5EF4-FFF2-40B4-BE49-F238E27FC236}">
                <a16:creationId xmlns:a16="http://schemas.microsoft.com/office/drawing/2014/main" id="{53F2F330-BA41-D91C-E64D-6311B113542D}"/>
              </a:ext>
            </a:extLst>
          </p:cNvPr>
          <p:cNvSpPr/>
          <p:nvPr/>
        </p:nvSpPr>
        <p:spPr>
          <a:xfrm>
            <a:off x="4290578" y="2966113"/>
            <a:ext cx="3402574" cy="3142079"/>
          </a:xfrm>
          <a:prstGeom prst="rect">
            <a:avLst/>
          </a:prstGeom>
          <a:noFill/>
          <a:ln>
            <a:solidFill>
              <a:srgbClr val="FF0000"/>
            </a:solidFill>
            <a:prstDash val="dash"/>
          </a:ln>
          <a:effectLst/>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8121572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97000">
              <a:schemeClr val="accent1">
                <a:lumMod val="5000"/>
                <a:lumOff val="95000"/>
              </a:schemeClr>
            </a:gs>
            <a:gs pos="100000">
              <a:schemeClr val="accent1">
                <a:lumMod val="45000"/>
                <a:lumOff val="55000"/>
              </a:schemeClr>
            </a:gs>
            <a:gs pos="100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8DC023C-F9FA-4A26-B94D-D452ECB3A3AA}"/>
              </a:ext>
            </a:extLst>
          </p:cNvPr>
          <p:cNvSpPr>
            <a:spLocks noGrp="1"/>
          </p:cNvSpPr>
          <p:nvPr>
            <p:ph type="title"/>
          </p:nvPr>
        </p:nvSpPr>
        <p:spPr>
          <a:xfrm>
            <a:off x="4133280" y="91507"/>
            <a:ext cx="4226352" cy="455246"/>
          </a:xfrm>
        </p:spPr>
        <p:txBody>
          <a:bodyPr>
            <a:normAutofit fontScale="90000"/>
          </a:bodyPr>
          <a:lstStyle/>
          <a:p>
            <a:r>
              <a:rPr lang="en-IN">
                <a:effectLst/>
              </a:rPr>
              <a:t>Interaction matrix</a:t>
            </a:r>
            <a:endParaRPr lang="en-US"/>
          </a:p>
        </p:txBody>
      </p:sp>
      <p:sp>
        <p:nvSpPr>
          <p:cNvPr id="3" name="Slide Number Placeholder 2">
            <a:extLst>
              <a:ext uri="{FF2B5EF4-FFF2-40B4-BE49-F238E27FC236}">
                <a16:creationId xmlns:a16="http://schemas.microsoft.com/office/drawing/2014/main" id="{BFF2396F-C037-717C-176C-6A57491BAF78}"/>
              </a:ext>
            </a:extLst>
          </p:cNvPr>
          <p:cNvSpPr>
            <a:spLocks noGrp="1"/>
          </p:cNvSpPr>
          <p:nvPr>
            <p:ph type="sldNum" sz="quarter" idx="12"/>
          </p:nvPr>
        </p:nvSpPr>
        <p:spPr/>
        <p:txBody>
          <a:bodyPr/>
          <a:lstStyle/>
          <a:p>
            <a:fld id="{327AB9C6-218B-485D-B813-B7E9664F774C}" type="slidenum">
              <a:rPr lang="en-IN" smtClean="0"/>
              <a:t>12</a:t>
            </a:fld>
            <a:endParaRPr lang="en-US"/>
          </a:p>
        </p:txBody>
      </p:sp>
      <p:cxnSp>
        <p:nvCxnSpPr>
          <p:cNvPr id="13" name="Straight Connector 12">
            <a:extLst>
              <a:ext uri="{FF2B5EF4-FFF2-40B4-BE49-F238E27FC236}">
                <a16:creationId xmlns:a16="http://schemas.microsoft.com/office/drawing/2014/main" id="{E151847B-AA74-9B43-C90F-FE62F9453334}"/>
              </a:ext>
            </a:extLst>
          </p:cNvPr>
          <p:cNvCxnSpPr>
            <a:cxnSpLocks/>
          </p:cNvCxnSpPr>
          <p:nvPr/>
        </p:nvCxnSpPr>
        <p:spPr>
          <a:xfrm>
            <a:off x="562465" y="572807"/>
            <a:ext cx="2633222" cy="1901560"/>
          </a:xfrm>
          <a:prstGeom prst="line">
            <a:avLst/>
          </a:prstGeom>
          <a:ln>
            <a:solidFill>
              <a:schemeClr val="bg1"/>
            </a:solidFill>
          </a:ln>
        </p:spPr>
        <p:style>
          <a:lnRef idx="1">
            <a:schemeClr val="dk1"/>
          </a:lnRef>
          <a:fillRef idx="0">
            <a:schemeClr val="dk1"/>
          </a:fillRef>
          <a:effectRef idx="0">
            <a:schemeClr val="dk1"/>
          </a:effectRef>
          <a:fontRef idx="minor">
            <a:schemeClr val="tx1"/>
          </a:fontRef>
        </p:style>
      </p:cxnSp>
      <p:sp>
        <p:nvSpPr>
          <p:cNvPr id="16" name="TextBox 15">
            <a:extLst>
              <a:ext uri="{FF2B5EF4-FFF2-40B4-BE49-F238E27FC236}">
                <a16:creationId xmlns:a16="http://schemas.microsoft.com/office/drawing/2014/main" id="{2CE603E5-7EFE-E1EF-EAA8-1A10868130F7}"/>
              </a:ext>
            </a:extLst>
          </p:cNvPr>
          <p:cNvSpPr txBox="1"/>
          <p:nvPr/>
        </p:nvSpPr>
        <p:spPr>
          <a:xfrm rot="1917013">
            <a:off x="1401758" y="998464"/>
            <a:ext cx="1892229" cy="646331"/>
          </a:xfrm>
          <a:prstGeom prst="rect">
            <a:avLst/>
          </a:prstGeom>
          <a:noFill/>
        </p:spPr>
        <p:txBody>
          <a:bodyPr wrap="square" rtlCol="0">
            <a:spAutoFit/>
          </a:bodyPr>
          <a:lstStyle/>
          <a:p>
            <a:r>
              <a:rPr lang="en-GB">
                <a:solidFill>
                  <a:schemeClr val="bg1"/>
                </a:solidFill>
              </a:rPr>
              <a:t>Technical Parameters(How)</a:t>
            </a:r>
            <a:endParaRPr lang="en-IN">
              <a:solidFill>
                <a:schemeClr val="bg1"/>
              </a:solidFill>
            </a:endParaRPr>
          </a:p>
        </p:txBody>
      </p:sp>
      <p:sp>
        <p:nvSpPr>
          <p:cNvPr id="17" name="TextBox 16">
            <a:extLst>
              <a:ext uri="{FF2B5EF4-FFF2-40B4-BE49-F238E27FC236}">
                <a16:creationId xmlns:a16="http://schemas.microsoft.com/office/drawing/2014/main" id="{7EBFA2AB-8555-F0E6-C4DC-08838BA719B9}"/>
              </a:ext>
            </a:extLst>
          </p:cNvPr>
          <p:cNvSpPr txBox="1"/>
          <p:nvPr/>
        </p:nvSpPr>
        <p:spPr>
          <a:xfrm>
            <a:off x="562465" y="1941000"/>
            <a:ext cx="1892229" cy="369332"/>
          </a:xfrm>
          <a:prstGeom prst="rect">
            <a:avLst/>
          </a:prstGeom>
          <a:noFill/>
        </p:spPr>
        <p:txBody>
          <a:bodyPr wrap="square" rtlCol="0">
            <a:spAutoFit/>
          </a:bodyPr>
          <a:lstStyle/>
          <a:p>
            <a:r>
              <a:rPr lang="en-GB">
                <a:solidFill>
                  <a:schemeClr val="bg1"/>
                </a:solidFill>
              </a:rPr>
              <a:t>Attributes(What)</a:t>
            </a:r>
            <a:endParaRPr lang="en-IN">
              <a:solidFill>
                <a:schemeClr val="bg1"/>
              </a:solidFill>
            </a:endParaRPr>
          </a:p>
        </p:txBody>
      </p:sp>
      <p:pic>
        <p:nvPicPr>
          <p:cNvPr id="5" name="Picture 4">
            <a:extLst>
              <a:ext uri="{FF2B5EF4-FFF2-40B4-BE49-F238E27FC236}">
                <a16:creationId xmlns:a16="http://schemas.microsoft.com/office/drawing/2014/main" id="{F1F8C533-D9B3-E817-39E3-494686D3B050}"/>
              </a:ext>
            </a:extLst>
          </p:cNvPr>
          <p:cNvPicPr>
            <a:picLocks noChangeAspect="1"/>
          </p:cNvPicPr>
          <p:nvPr/>
        </p:nvPicPr>
        <p:blipFill>
          <a:blip r:embed="rId2"/>
          <a:stretch>
            <a:fillRect/>
          </a:stretch>
        </p:blipFill>
        <p:spPr>
          <a:xfrm>
            <a:off x="1237542" y="584439"/>
            <a:ext cx="10017827" cy="5882316"/>
          </a:xfrm>
          <a:prstGeom prst="rect">
            <a:avLst/>
          </a:prstGeom>
        </p:spPr>
      </p:pic>
    </p:spTree>
    <p:extLst>
      <p:ext uri="{BB962C8B-B14F-4D97-AF65-F5344CB8AC3E}">
        <p14:creationId xmlns:p14="http://schemas.microsoft.com/office/powerpoint/2010/main" val="33364533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97000">
              <a:schemeClr val="accent1">
                <a:lumMod val="5000"/>
                <a:lumOff val="95000"/>
              </a:schemeClr>
            </a:gs>
            <a:gs pos="100000">
              <a:schemeClr val="accent1">
                <a:lumMod val="45000"/>
                <a:lumOff val="55000"/>
              </a:schemeClr>
            </a:gs>
            <a:gs pos="100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8DC023C-F9FA-4A26-B94D-D452ECB3A3AA}"/>
              </a:ext>
            </a:extLst>
          </p:cNvPr>
          <p:cNvSpPr>
            <a:spLocks noGrp="1"/>
          </p:cNvSpPr>
          <p:nvPr>
            <p:ph type="title"/>
          </p:nvPr>
        </p:nvSpPr>
        <p:spPr>
          <a:xfrm>
            <a:off x="838200" y="356556"/>
            <a:ext cx="10515600" cy="1325563"/>
          </a:xfrm>
        </p:spPr>
        <p:txBody>
          <a:bodyPr/>
          <a:lstStyle/>
          <a:p>
            <a:r>
              <a:rPr lang="en-IN">
                <a:effectLst/>
              </a:rPr>
              <a:t/>
            </a:r>
            <a:br>
              <a:rPr lang="en-IN">
                <a:effectLst/>
              </a:rPr>
            </a:br>
            <a:endParaRPr lang="en-US"/>
          </a:p>
        </p:txBody>
      </p:sp>
      <p:sp>
        <p:nvSpPr>
          <p:cNvPr id="2" name="Slide Number Placeholder 1">
            <a:extLst>
              <a:ext uri="{FF2B5EF4-FFF2-40B4-BE49-F238E27FC236}">
                <a16:creationId xmlns:a16="http://schemas.microsoft.com/office/drawing/2014/main" id="{46816F5D-D418-DF58-4B69-4D56B1F409C1}"/>
              </a:ext>
            </a:extLst>
          </p:cNvPr>
          <p:cNvSpPr>
            <a:spLocks noGrp="1"/>
          </p:cNvSpPr>
          <p:nvPr>
            <p:ph type="sldNum" sz="quarter" idx="12"/>
          </p:nvPr>
        </p:nvSpPr>
        <p:spPr/>
        <p:txBody>
          <a:bodyPr/>
          <a:lstStyle/>
          <a:p>
            <a:fld id="{327AB9C6-218B-485D-B813-B7E9664F774C}" type="slidenum">
              <a:rPr lang="en-IN" smtClean="0"/>
              <a:t>13</a:t>
            </a:fld>
            <a:endParaRPr lang="en-US"/>
          </a:p>
        </p:txBody>
      </p:sp>
      <p:sp>
        <p:nvSpPr>
          <p:cNvPr id="7" name="Triangle 6">
            <a:extLst>
              <a:ext uri="{FF2B5EF4-FFF2-40B4-BE49-F238E27FC236}">
                <a16:creationId xmlns:a16="http://schemas.microsoft.com/office/drawing/2014/main" id="{A51AD359-BDF6-5C08-D5B9-A5E8C2EB8C31}"/>
              </a:ext>
            </a:extLst>
          </p:cNvPr>
          <p:cNvSpPr/>
          <p:nvPr/>
        </p:nvSpPr>
        <p:spPr>
          <a:xfrm>
            <a:off x="4321316" y="242250"/>
            <a:ext cx="3310890" cy="1988185"/>
          </a:xfrm>
          <a:prstGeom prst="triangle">
            <a:avLst/>
          </a:prstGeom>
          <a:solidFill>
            <a:srgbClr val="FBE5D6"/>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a:t>INTERRELATIONSHIP BETWEEN TECHNICAL DESCRIPTORS</a:t>
            </a:r>
          </a:p>
        </p:txBody>
      </p:sp>
      <p:sp>
        <p:nvSpPr>
          <p:cNvPr id="8" name="Rectangle 7">
            <a:extLst>
              <a:ext uri="{FF2B5EF4-FFF2-40B4-BE49-F238E27FC236}">
                <a16:creationId xmlns:a16="http://schemas.microsoft.com/office/drawing/2014/main" id="{B087179E-94BB-5704-5DAA-828C34300DD6}"/>
              </a:ext>
            </a:extLst>
          </p:cNvPr>
          <p:cNvSpPr/>
          <p:nvPr/>
        </p:nvSpPr>
        <p:spPr>
          <a:xfrm>
            <a:off x="4335780" y="2344741"/>
            <a:ext cx="3310890" cy="534038"/>
          </a:xfrm>
          <a:prstGeom prst="rect">
            <a:avLst/>
          </a:prstGeom>
          <a:solidFill>
            <a:schemeClr val="accent6">
              <a:lumMod val="20000"/>
              <a:lumOff val="80000"/>
            </a:schemeClr>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a:t>TECHNICAL DESCRIPTORS</a:t>
            </a:r>
          </a:p>
          <a:p>
            <a:pPr algn="ctr"/>
            <a:r>
              <a:rPr lang="en-US" sz="1200"/>
              <a:t>(VOICE OF ORGANIZATION)</a:t>
            </a:r>
          </a:p>
        </p:txBody>
      </p:sp>
      <p:sp>
        <p:nvSpPr>
          <p:cNvPr id="9" name="Rectangle 8">
            <a:extLst>
              <a:ext uri="{FF2B5EF4-FFF2-40B4-BE49-F238E27FC236}">
                <a16:creationId xmlns:a16="http://schemas.microsoft.com/office/drawing/2014/main" id="{C1DCFE44-EB69-CAB7-2F5B-E41EF4A868D5}"/>
              </a:ext>
            </a:extLst>
          </p:cNvPr>
          <p:cNvSpPr/>
          <p:nvPr/>
        </p:nvSpPr>
        <p:spPr>
          <a:xfrm>
            <a:off x="4335780" y="3020057"/>
            <a:ext cx="3310890" cy="2391731"/>
          </a:xfrm>
          <a:prstGeom prst="rect">
            <a:avLst/>
          </a:prstGeom>
          <a:solidFill>
            <a:schemeClr val="accent1">
              <a:lumMod val="20000"/>
              <a:lumOff val="80000"/>
            </a:schemeClr>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a:t>RELATONSHIP BETWEEN REQUIRMENTS AND DESCRIPTORS</a:t>
            </a:r>
          </a:p>
        </p:txBody>
      </p:sp>
      <p:sp>
        <p:nvSpPr>
          <p:cNvPr id="10" name="Rectangle 9">
            <a:extLst>
              <a:ext uri="{FF2B5EF4-FFF2-40B4-BE49-F238E27FC236}">
                <a16:creationId xmlns:a16="http://schemas.microsoft.com/office/drawing/2014/main" id="{4E043C11-AF4C-E3B8-65F3-1B1A9C8923B8}"/>
              </a:ext>
            </a:extLst>
          </p:cNvPr>
          <p:cNvSpPr/>
          <p:nvPr/>
        </p:nvSpPr>
        <p:spPr>
          <a:xfrm rot="-5400000">
            <a:off x="2675093" y="3935888"/>
            <a:ext cx="2391731" cy="560071"/>
          </a:xfrm>
          <a:prstGeom prst="rect">
            <a:avLst/>
          </a:prstGeom>
          <a:solidFill>
            <a:schemeClr val="accent2">
              <a:lumMod val="20000"/>
              <a:lumOff val="80000"/>
            </a:schemeClr>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a:t>CUSTOMER REQUIRMENT</a:t>
            </a:r>
          </a:p>
          <a:p>
            <a:pPr algn="ctr"/>
            <a:r>
              <a:rPr lang="en-US" sz="1200"/>
              <a:t>(VOICE OF THE CUSTOMER)</a:t>
            </a:r>
          </a:p>
        </p:txBody>
      </p:sp>
      <p:sp>
        <p:nvSpPr>
          <p:cNvPr id="11" name="Rectangle 10">
            <a:extLst>
              <a:ext uri="{FF2B5EF4-FFF2-40B4-BE49-F238E27FC236}">
                <a16:creationId xmlns:a16="http://schemas.microsoft.com/office/drawing/2014/main" id="{2F933F51-0055-0084-5508-C186581BF32D}"/>
              </a:ext>
            </a:extLst>
          </p:cNvPr>
          <p:cNvSpPr/>
          <p:nvPr/>
        </p:nvSpPr>
        <p:spPr>
          <a:xfrm rot="-5400000">
            <a:off x="6870425" y="3935886"/>
            <a:ext cx="2391731" cy="560072"/>
          </a:xfrm>
          <a:prstGeom prst="rect">
            <a:avLst/>
          </a:prstGeom>
          <a:solidFill>
            <a:schemeClr val="accent2">
              <a:lumMod val="20000"/>
              <a:lumOff val="80000"/>
            </a:schemeClr>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a:t>PRIORITIZED CUSTOMER (COMPETITIVE AND BENCHMARKING ANALYSIS)</a:t>
            </a:r>
          </a:p>
        </p:txBody>
      </p:sp>
      <p:sp>
        <p:nvSpPr>
          <p:cNvPr id="12" name="Rectangle 11">
            <a:extLst>
              <a:ext uri="{FF2B5EF4-FFF2-40B4-BE49-F238E27FC236}">
                <a16:creationId xmlns:a16="http://schemas.microsoft.com/office/drawing/2014/main" id="{94A39312-3568-F3FE-84C0-328776BEC9D4}"/>
              </a:ext>
            </a:extLst>
          </p:cNvPr>
          <p:cNvSpPr/>
          <p:nvPr/>
        </p:nvSpPr>
        <p:spPr>
          <a:xfrm>
            <a:off x="4335780" y="5526094"/>
            <a:ext cx="3310890" cy="534038"/>
          </a:xfrm>
          <a:prstGeom prst="rect">
            <a:avLst/>
          </a:prstGeom>
          <a:solidFill>
            <a:srgbClr val="FBE5D6"/>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a:t>PRIORITIZED TECHNICAL DESCRIPTORS</a:t>
            </a:r>
          </a:p>
        </p:txBody>
      </p:sp>
      <p:sp>
        <p:nvSpPr>
          <p:cNvPr id="3" name="Rectangle 2">
            <a:extLst>
              <a:ext uri="{FF2B5EF4-FFF2-40B4-BE49-F238E27FC236}">
                <a16:creationId xmlns:a16="http://schemas.microsoft.com/office/drawing/2014/main" id="{88CC2374-C00C-69B3-ED38-C3D93D6D558E}"/>
              </a:ext>
            </a:extLst>
          </p:cNvPr>
          <p:cNvSpPr/>
          <p:nvPr/>
        </p:nvSpPr>
        <p:spPr>
          <a:xfrm>
            <a:off x="4231532" y="194960"/>
            <a:ext cx="3554722" cy="2079142"/>
          </a:xfrm>
          <a:prstGeom prst="rect">
            <a:avLst/>
          </a:prstGeom>
          <a:noFill/>
          <a:ln>
            <a:solidFill>
              <a:srgbClr val="FF000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7188636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97000">
              <a:schemeClr val="accent1">
                <a:lumMod val="5000"/>
                <a:lumOff val="95000"/>
              </a:schemeClr>
            </a:gs>
            <a:gs pos="100000">
              <a:schemeClr val="accent1">
                <a:lumMod val="45000"/>
                <a:lumOff val="55000"/>
              </a:schemeClr>
            </a:gs>
            <a:gs pos="100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056FD6CF-615E-4A89-9773-81680C2EC942}"/>
              </a:ext>
            </a:extLst>
          </p:cNvPr>
          <p:cNvCxnSpPr/>
          <p:nvPr/>
        </p:nvCxnSpPr>
        <p:spPr>
          <a:xfrm flipV="1">
            <a:off x="2460702" y="76691"/>
            <a:ext cx="3205479" cy="4397422"/>
          </a:xfrm>
          <a:prstGeom prst="line">
            <a:avLst/>
          </a:prstGeom>
          <a:ln w="22225"/>
        </p:spPr>
        <p:style>
          <a:lnRef idx="1">
            <a:schemeClr val="dk1"/>
          </a:lnRef>
          <a:fillRef idx="0">
            <a:schemeClr val="dk1"/>
          </a:fillRef>
          <a:effectRef idx="0">
            <a:schemeClr val="dk1"/>
          </a:effectRef>
          <a:fontRef idx="minor">
            <a:schemeClr val="tx1"/>
          </a:fontRef>
        </p:style>
      </p:cxnSp>
      <p:cxnSp>
        <p:nvCxnSpPr>
          <p:cNvPr id="4" name="Straight Connector 3">
            <a:extLst>
              <a:ext uri="{FF2B5EF4-FFF2-40B4-BE49-F238E27FC236}">
                <a16:creationId xmlns:a16="http://schemas.microsoft.com/office/drawing/2014/main" id="{FA5BECD6-3119-4C3F-9ACB-7D3452C8320F}"/>
              </a:ext>
            </a:extLst>
          </p:cNvPr>
          <p:cNvCxnSpPr/>
          <p:nvPr/>
        </p:nvCxnSpPr>
        <p:spPr>
          <a:xfrm flipH="1" flipV="1">
            <a:off x="5645202" y="75507"/>
            <a:ext cx="3293802" cy="4400551"/>
          </a:xfrm>
          <a:prstGeom prst="line">
            <a:avLst/>
          </a:prstGeom>
          <a:ln w="22225"/>
        </p:spPr>
        <p:style>
          <a:lnRef idx="1">
            <a:schemeClr val="dk1"/>
          </a:lnRef>
          <a:fillRef idx="0">
            <a:schemeClr val="dk1"/>
          </a:fillRef>
          <a:effectRef idx="0">
            <a:schemeClr val="dk1"/>
          </a:effectRef>
          <a:fontRef idx="minor">
            <a:schemeClr val="tx1"/>
          </a:fontRef>
        </p:style>
      </p:cxnSp>
      <p:cxnSp>
        <p:nvCxnSpPr>
          <p:cNvPr id="5" name="Straight Connector 4">
            <a:extLst>
              <a:ext uri="{FF2B5EF4-FFF2-40B4-BE49-F238E27FC236}">
                <a16:creationId xmlns:a16="http://schemas.microsoft.com/office/drawing/2014/main" id="{4C21A345-BEB2-4BC0-A38E-F7B0EB44937C}"/>
              </a:ext>
            </a:extLst>
          </p:cNvPr>
          <p:cNvCxnSpPr/>
          <p:nvPr/>
        </p:nvCxnSpPr>
        <p:spPr>
          <a:xfrm flipV="1">
            <a:off x="4601285" y="1694671"/>
            <a:ext cx="2238376" cy="2782575"/>
          </a:xfrm>
          <a:prstGeom prst="line">
            <a:avLst/>
          </a:prstGeom>
          <a:ln w="22225"/>
        </p:spPr>
        <p:style>
          <a:lnRef idx="1">
            <a:schemeClr val="dk1"/>
          </a:lnRef>
          <a:fillRef idx="0">
            <a:schemeClr val="dk1"/>
          </a:fillRef>
          <a:effectRef idx="0">
            <a:schemeClr val="dk1"/>
          </a:effectRef>
          <a:fontRef idx="minor">
            <a:schemeClr val="tx1"/>
          </a:fontRef>
        </p:style>
      </p:cxnSp>
      <p:cxnSp>
        <p:nvCxnSpPr>
          <p:cNvPr id="6" name="Straight Connector 5">
            <a:extLst>
              <a:ext uri="{FF2B5EF4-FFF2-40B4-BE49-F238E27FC236}">
                <a16:creationId xmlns:a16="http://schemas.microsoft.com/office/drawing/2014/main" id="{4266DAB8-606F-4036-87E5-DA55D769C0F5}"/>
              </a:ext>
            </a:extLst>
          </p:cNvPr>
          <p:cNvCxnSpPr/>
          <p:nvPr/>
        </p:nvCxnSpPr>
        <p:spPr>
          <a:xfrm flipH="1" flipV="1">
            <a:off x="5402233" y="443552"/>
            <a:ext cx="2902189" cy="4031098"/>
          </a:xfrm>
          <a:prstGeom prst="line">
            <a:avLst/>
          </a:prstGeom>
          <a:ln w="22225"/>
        </p:spPr>
        <p:style>
          <a:lnRef idx="1">
            <a:schemeClr val="dk1"/>
          </a:lnRef>
          <a:fillRef idx="0">
            <a:schemeClr val="dk1"/>
          </a:fillRef>
          <a:effectRef idx="0">
            <a:schemeClr val="dk1"/>
          </a:effectRef>
          <a:fontRef idx="minor">
            <a:schemeClr val="tx1"/>
          </a:fontRef>
        </p:style>
      </p:cxnSp>
      <p:cxnSp>
        <p:nvCxnSpPr>
          <p:cNvPr id="7" name="Straight Connector 6">
            <a:extLst>
              <a:ext uri="{FF2B5EF4-FFF2-40B4-BE49-F238E27FC236}">
                <a16:creationId xmlns:a16="http://schemas.microsoft.com/office/drawing/2014/main" id="{E502AAC2-2BD0-472A-A822-2746517A9AA2}"/>
              </a:ext>
            </a:extLst>
          </p:cNvPr>
          <p:cNvCxnSpPr/>
          <p:nvPr/>
        </p:nvCxnSpPr>
        <p:spPr>
          <a:xfrm flipV="1">
            <a:off x="3532581" y="843771"/>
            <a:ext cx="2720340" cy="3611880"/>
          </a:xfrm>
          <a:prstGeom prst="line">
            <a:avLst/>
          </a:prstGeom>
          <a:ln w="22225"/>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a16="http://schemas.microsoft.com/office/drawing/2014/main" id="{EF8D50CE-7316-43FC-BE46-75FDF82FDC1F}"/>
              </a:ext>
            </a:extLst>
          </p:cNvPr>
          <p:cNvCxnSpPr/>
          <p:nvPr/>
        </p:nvCxnSpPr>
        <p:spPr>
          <a:xfrm flipH="1" flipV="1">
            <a:off x="5135678" y="796226"/>
            <a:ext cx="2667932" cy="3671537"/>
          </a:xfrm>
          <a:prstGeom prst="line">
            <a:avLst/>
          </a:prstGeom>
          <a:ln w="22225"/>
        </p:spPr>
        <p:style>
          <a:lnRef idx="1">
            <a:schemeClr val="dk1"/>
          </a:lnRef>
          <a:fillRef idx="0">
            <a:schemeClr val="dk1"/>
          </a:fillRef>
          <a:effectRef idx="0">
            <a:schemeClr val="dk1"/>
          </a:effectRef>
          <a:fontRef idx="minor">
            <a:schemeClr val="tx1"/>
          </a:fontRef>
        </p:style>
      </p:cxnSp>
      <p:cxnSp>
        <p:nvCxnSpPr>
          <p:cNvPr id="9" name="Straight Connector 8">
            <a:extLst>
              <a:ext uri="{FF2B5EF4-FFF2-40B4-BE49-F238E27FC236}">
                <a16:creationId xmlns:a16="http://schemas.microsoft.com/office/drawing/2014/main" id="{93817948-745B-484D-A2C3-84E222F97BE2}"/>
              </a:ext>
            </a:extLst>
          </p:cNvPr>
          <p:cNvCxnSpPr/>
          <p:nvPr/>
        </p:nvCxnSpPr>
        <p:spPr>
          <a:xfrm flipH="1" flipV="1">
            <a:off x="4874628" y="1176115"/>
            <a:ext cx="2409578" cy="3305021"/>
          </a:xfrm>
          <a:prstGeom prst="line">
            <a:avLst/>
          </a:prstGeom>
          <a:ln w="22225"/>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BE338164-13C0-45A5-A4A8-1258125EBC23}"/>
              </a:ext>
            </a:extLst>
          </p:cNvPr>
          <p:cNvCxnSpPr/>
          <p:nvPr/>
        </p:nvCxnSpPr>
        <p:spPr>
          <a:xfrm flipV="1">
            <a:off x="5666181" y="2355071"/>
            <a:ext cx="1668780" cy="2108200"/>
          </a:xfrm>
          <a:prstGeom prst="line">
            <a:avLst/>
          </a:prstGeom>
          <a:ln w="22225"/>
        </p:spPr>
        <p:style>
          <a:lnRef idx="1">
            <a:schemeClr val="dk1"/>
          </a:lnRef>
          <a:fillRef idx="0">
            <a:schemeClr val="dk1"/>
          </a:fillRef>
          <a:effectRef idx="0">
            <a:schemeClr val="dk1"/>
          </a:effectRef>
          <a:fontRef idx="minor">
            <a:schemeClr val="tx1"/>
          </a:fontRef>
        </p:style>
      </p:cxnSp>
      <p:cxnSp>
        <p:nvCxnSpPr>
          <p:cNvPr id="11" name="Straight Connector 10">
            <a:extLst>
              <a:ext uri="{FF2B5EF4-FFF2-40B4-BE49-F238E27FC236}">
                <a16:creationId xmlns:a16="http://schemas.microsoft.com/office/drawing/2014/main" id="{EC50DE5D-ABBB-4925-BC3A-BEE8F24B9388}"/>
              </a:ext>
            </a:extLst>
          </p:cNvPr>
          <p:cNvCxnSpPr/>
          <p:nvPr/>
        </p:nvCxnSpPr>
        <p:spPr>
          <a:xfrm flipH="1" flipV="1">
            <a:off x="2999181" y="3752225"/>
            <a:ext cx="521513" cy="732640"/>
          </a:xfrm>
          <a:prstGeom prst="line">
            <a:avLst/>
          </a:prstGeom>
          <a:ln w="22225"/>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a16="http://schemas.microsoft.com/office/drawing/2014/main" id="{F5B1525B-AA5A-4243-81B6-3062658E3719}"/>
              </a:ext>
            </a:extLst>
          </p:cNvPr>
          <p:cNvCxnSpPr/>
          <p:nvPr/>
        </p:nvCxnSpPr>
        <p:spPr>
          <a:xfrm flipH="1" flipV="1">
            <a:off x="3532581" y="3015471"/>
            <a:ext cx="1066800" cy="1447800"/>
          </a:xfrm>
          <a:prstGeom prst="line">
            <a:avLst/>
          </a:prstGeom>
          <a:ln w="22225"/>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737A05CD-C5EF-458B-BF41-54D33A9C21B1}"/>
              </a:ext>
            </a:extLst>
          </p:cNvPr>
          <p:cNvCxnSpPr/>
          <p:nvPr/>
        </p:nvCxnSpPr>
        <p:spPr>
          <a:xfrm flipH="1" flipV="1">
            <a:off x="4617310" y="1527031"/>
            <a:ext cx="2121782" cy="2941126"/>
          </a:xfrm>
          <a:prstGeom prst="line">
            <a:avLst/>
          </a:prstGeom>
          <a:ln w="22225"/>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49507FA5-246A-47F6-85EF-C8D1D29B8123}"/>
              </a:ext>
            </a:extLst>
          </p:cNvPr>
          <p:cNvCxnSpPr/>
          <p:nvPr/>
        </p:nvCxnSpPr>
        <p:spPr>
          <a:xfrm flipH="1" flipV="1">
            <a:off x="3291666" y="3383925"/>
            <a:ext cx="763932" cy="1105098"/>
          </a:xfrm>
          <a:prstGeom prst="line">
            <a:avLst/>
          </a:prstGeom>
          <a:ln w="22225"/>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7C34B58C-621E-45C2-94B2-30B46883A1D5}"/>
              </a:ext>
            </a:extLst>
          </p:cNvPr>
          <p:cNvCxnSpPr/>
          <p:nvPr/>
        </p:nvCxnSpPr>
        <p:spPr>
          <a:xfrm flipV="1">
            <a:off x="4058361" y="1219691"/>
            <a:ext cx="2453643" cy="3270932"/>
          </a:xfrm>
          <a:prstGeom prst="line">
            <a:avLst/>
          </a:prstGeom>
          <a:ln w="22225"/>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B6F0071B-AD53-4719-9F08-259538A503BB}"/>
              </a:ext>
            </a:extLst>
          </p:cNvPr>
          <p:cNvCxnSpPr/>
          <p:nvPr/>
        </p:nvCxnSpPr>
        <p:spPr>
          <a:xfrm flipV="1">
            <a:off x="5143575" y="2032491"/>
            <a:ext cx="2000886" cy="2434596"/>
          </a:xfrm>
          <a:prstGeom prst="line">
            <a:avLst/>
          </a:prstGeom>
          <a:ln w="22225"/>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F92A0123-10F2-47C7-8C4C-040CED8116EB}"/>
              </a:ext>
            </a:extLst>
          </p:cNvPr>
          <p:cNvCxnSpPr/>
          <p:nvPr/>
        </p:nvCxnSpPr>
        <p:spPr>
          <a:xfrm flipV="1">
            <a:off x="2987751" y="505951"/>
            <a:ext cx="2998470" cy="3951665"/>
          </a:xfrm>
          <a:prstGeom prst="line">
            <a:avLst/>
          </a:prstGeom>
          <a:ln w="22225"/>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6B663EF9-D51F-466D-AD0F-7D6C13E692C5}"/>
              </a:ext>
            </a:extLst>
          </p:cNvPr>
          <p:cNvCxnSpPr/>
          <p:nvPr/>
        </p:nvCxnSpPr>
        <p:spPr>
          <a:xfrm flipH="1" flipV="1">
            <a:off x="3791661" y="2639551"/>
            <a:ext cx="1320166" cy="1827571"/>
          </a:xfrm>
          <a:prstGeom prst="line">
            <a:avLst/>
          </a:prstGeom>
          <a:ln w="22225"/>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24F568A8-57F3-44A4-9464-3B6FE69A7BFB}"/>
              </a:ext>
            </a:extLst>
          </p:cNvPr>
          <p:cNvCxnSpPr/>
          <p:nvPr/>
        </p:nvCxnSpPr>
        <p:spPr>
          <a:xfrm flipH="1" flipV="1">
            <a:off x="4076141" y="2263631"/>
            <a:ext cx="1570989" cy="2210512"/>
          </a:xfrm>
          <a:prstGeom prst="line">
            <a:avLst/>
          </a:prstGeom>
          <a:ln w="22225"/>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879FBD44-2898-4E1C-944B-0DDB7BB7A85F}"/>
              </a:ext>
            </a:extLst>
          </p:cNvPr>
          <p:cNvCxnSpPr/>
          <p:nvPr/>
        </p:nvCxnSpPr>
        <p:spPr>
          <a:xfrm flipH="1" flipV="1">
            <a:off x="4365917" y="1883712"/>
            <a:ext cx="1834637" cy="2578551"/>
          </a:xfrm>
          <a:prstGeom prst="line">
            <a:avLst/>
          </a:prstGeom>
          <a:ln w="22225"/>
        </p:spPr>
        <p:style>
          <a:lnRef idx="1">
            <a:schemeClr val="dk1"/>
          </a:lnRef>
          <a:fillRef idx="0">
            <a:schemeClr val="dk1"/>
          </a:fillRef>
          <a:effectRef idx="0">
            <a:schemeClr val="dk1"/>
          </a:effectRef>
          <a:fontRef idx="minor">
            <a:schemeClr val="tx1"/>
          </a:fontRef>
        </p:style>
      </p:cxnSp>
      <p:cxnSp>
        <p:nvCxnSpPr>
          <p:cNvPr id="21" name="Straight Connector 20">
            <a:extLst>
              <a:ext uri="{FF2B5EF4-FFF2-40B4-BE49-F238E27FC236}">
                <a16:creationId xmlns:a16="http://schemas.microsoft.com/office/drawing/2014/main" id="{9D34B323-E459-44E0-AD48-59B2DC26F815}"/>
              </a:ext>
            </a:extLst>
          </p:cNvPr>
          <p:cNvCxnSpPr/>
          <p:nvPr/>
        </p:nvCxnSpPr>
        <p:spPr>
          <a:xfrm flipV="1">
            <a:off x="7795971" y="3797791"/>
            <a:ext cx="643890" cy="669296"/>
          </a:xfrm>
          <a:prstGeom prst="line">
            <a:avLst/>
          </a:prstGeom>
          <a:ln w="22225"/>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A3F441A6-1859-473D-ACE8-D62E342ECF63}"/>
              </a:ext>
            </a:extLst>
          </p:cNvPr>
          <p:cNvCxnSpPr/>
          <p:nvPr/>
        </p:nvCxnSpPr>
        <p:spPr>
          <a:xfrm flipV="1">
            <a:off x="6757747" y="3084051"/>
            <a:ext cx="1125854" cy="1376490"/>
          </a:xfrm>
          <a:prstGeom prst="line">
            <a:avLst/>
          </a:prstGeom>
          <a:ln w="22225"/>
        </p:spPr>
        <p:style>
          <a:lnRef idx="1">
            <a:schemeClr val="dk1"/>
          </a:lnRef>
          <a:fillRef idx="0">
            <a:schemeClr val="dk1"/>
          </a:fillRef>
          <a:effectRef idx="0">
            <a:schemeClr val="dk1"/>
          </a:effectRef>
          <a:fontRef idx="minor">
            <a:schemeClr val="tx1"/>
          </a:fontRef>
        </p:style>
      </p:cxnSp>
      <p:cxnSp>
        <p:nvCxnSpPr>
          <p:cNvPr id="23" name="Straight Connector 22">
            <a:extLst>
              <a:ext uri="{FF2B5EF4-FFF2-40B4-BE49-F238E27FC236}">
                <a16:creationId xmlns:a16="http://schemas.microsoft.com/office/drawing/2014/main" id="{D68EC390-8CC5-4BAC-BC89-71D3787244F3}"/>
              </a:ext>
            </a:extLst>
          </p:cNvPr>
          <p:cNvCxnSpPr/>
          <p:nvPr/>
        </p:nvCxnSpPr>
        <p:spPr>
          <a:xfrm flipV="1">
            <a:off x="6203390" y="2685271"/>
            <a:ext cx="1421131" cy="1826972"/>
          </a:xfrm>
          <a:prstGeom prst="line">
            <a:avLst/>
          </a:prstGeom>
          <a:ln w="22225"/>
        </p:spPr>
        <p:style>
          <a:lnRef idx="1">
            <a:schemeClr val="dk1"/>
          </a:lnRef>
          <a:fillRef idx="0">
            <a:schemeClr val="dk1"/>
          </a:fillRef>
          <a:effectRef idx="0">
            <a:schemeClr val="dk1"/>
          </a:effectRef>
          <a:fontRef idx="minor">
            <a:schemeClr val="tx1"/>
          </a:fontRef>
        </p:style>
      </p:cxnSp>
      <p:cxnSp>
        <p:nvCxnSpPr>
          <p:cNvPr id="24" name="Straight Connector 23">
            <a:extLst>
              <a:ext uri="{FF2B5EF4-FFF2-40B4-BE49-F238E27FC236}">
                <a16:creationId xmlns:a16="http://schemas.microsoft.com/office/drawing/2014/main" id="{6D1E8198-297C-4A68-B575-7DD6E5366EAA}"/>
              </a:ext>
            </a:extLst>
          </p:cNvPr>
          <p:cNvCxnSpPr/>
          <p:nvPr/>
        </p:nvCxnSpPr>
        <p:spPr>
          <a:xfrm flipV="1">
            <a:off x="7289241" y="3414251"/>
            <a:ext cx="845820" cy="1061091"/>
          </a:xfrm>
          <a:prstGeom prst="line">
            <a:avLst/>
          </a:prstGeom>
          <a:ln w="22225"/>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a16="http://schemas.microsoft.com/office/drawing/2014/main" id="{FD761916-1536-4B40-BF6D-51B427DAE840}"/>
              </a:ext>
            </a:extLst>
          </p:cNvPr>
          <p:cNvCxnSpPr>
            <a:cxnSpLocks/>
          </p:cNvCxnSpPr>
          <p:nvPr/>
        </p:nvCxnSpPr>
        <p:spPr>
          <a:xfrm flipH="1" flipV="1">
            <a:off x="2734091" y="4126596"/>
            <a:ext cx="248625" cy="329055"/>
          </a:xfrm>
          <a:prstGeom prst="line">
            <a:avLst/>
          </a:prstGeom>
          <a:ln w="22225"/>
        </p:spPr>
        <p:style>
          <a:lnRef idx="1">
            <a:schemeClr val="dk1"/>
          </a:lnRef>
          <a:fillRef idx="0">
            <a:schemeClr val="dk1"/>
          </a:fillRef>
          <a:effectRef idx="0">
            <a:schemeClr val="dk1"/>
          </a:effectRef>
          <a:fontRef idx="minor">
            <a:schemeClr val="tx1"/>
          </a:fontRef>
        </p:style>
      </p:cxnSp>
      <p:cxnSp>
        <p:nvCxnSpPr>
          <p:cNvPr id="26" name="Straight Connector 25">
            <a:extLst>
              <a:ext uri="{FF2B5EF4-FFF2-40B4-BE49-F238E27FC236}">
                <a16:creationId xmlns:a16="http://schemas.microsoft.com/office/drawing/2014/main" id="{D01233E1-93E5-4F9E-C2E5-C11EAD49E33A}"/>
              </a:ext>
            </a:extLst>
          </p:cNvPr>
          <p:cNvCxnSpPr>
            <a:cxnSpLocks/>
          </p:cNvCxnSpPr>
          <p:nvPr/>
        </p:nvCxnSpPr>
        <p:spPr>
          <a:xfrm flipV="1">
            <a:off x="8304422" y="4126596"/>
            <a:ext cx="382378" cy="362427"/>
          </a:xfrm>
          <a:prstGeom prst="line">
            <a:avLst/>
          </a:prstGeom>
          <a:ln w="22225"/>
        </p:spPr>
        <p:style>
          <a:lnRef idx="1">
            <a:schemeClr val="dk1"/>
          </a:lnRef>
          <a:fillRef idx="0">
            <a:schemeClr val="dk1"/>
          </a:fillRef>
          <a:effectRef idx="0">
            <a:schemeClr val="dk1"/>
          </a:effectRef>
          <a:fontRef idx="minor">
            <a:schemeClr val="tx1"/>
          </a:fontRef>
        </p:style>
      </p:cxnSp>
      <p:graphicFrame>
        <p:nvGraphicFramePr>
          <p:cNvPr id="29" name="Table 28">
            <a:extLst>
              <a:ext uri="{FF2B5EF4-FFF2-40B4-BE49-F238E27FC236}">
                <a16:creationId xmlns:a16="http://schemas.microsoft.com/office/drawing/2014/main" id="{F2D8D9AF-E129-51E8-B7D5-009ECF5D2F77}"/>
              </a:ext>
            </a:extLst>
          </p:cNvPr>
          <p:cNvGraphicFramePr>
            <a:graphicFrameLocks noGrp="1"/>
          </p:cNvGraphicFramePr>
          <p:nvPr>
            <p:extLst>
              <p:ext uri="{D42A27DB-BD31-4B8C-83A1-F6EECF244321}">
                <p14:modId xmlns:p14="http://schemas.microsoft.com/office/powerpoint/2010/main" val="1233557827"/>
              </p:ext>
            </p:extLst>
          </p:nvPr>
        </p:nvGraphicFramePr>
        <p:xfrm>
          <a:off x="2427456" y="4489023"/>
          <a:ext cx="6586034" cy="1629837"/>
        </p:xfrm>
        <a:graphic>
          <a:graphicData uri="http://schemas.openxmlformats.org/drawingml/2006/table">
            <a:tbl>
              <a:tblPr>
                <a:tableStyleId>{5C22544A-7EE6-4342-B048-85BDC9FD1C3A}</a:tableStyleId>
              </a:tblPr>
              <a:tblGrid>
                <a:gridCol w="555702">
                  <a:extLst>
                    <a:ext uri="{9D8B030D-6E8A-4147-A177-3AD203B41FA5}">
                      <a16:colId xmlns:a16="http://schemas.microsoft.com/office/drawing/2014/main" val="3108576532"/>
                    </a:ext>
                  </a:extLst>
                </a:gridCol>
                <a:gridCol w="533400">
                  <a:extLst>
                    <a:ext uri="{9D8B030D-6E8A-4147-A177-3AD203B41FA5}">
                      <a16:colId xmlns:a16="http://schemas.microsoft.com/office/drawing/2014/main" val="904860232"/>
                    </a:ext>
                  </a:extLst>
                </a:gridCol>
                <a:gridCol w="533400">
                  <a:extLst>
                    <a:ext uri="{9D8B030D-6E8A-4147-A177-3AD203B41FA5}">
                      <a16:colId xmlns:a16="http://schemas.microsoft.com/office/drawing/2014/main" val="458949547"/>
                    </a:ext>
                  </a:extLst>
                </a:gridCol>
                <a:gridCol w="533400">
                  <a:extLst>
                    <a:ext uri="{9D8B030D-6E8A-4147-A177-3AD203B41FA5}">
                      <a16:colId xmlns:a16="http://schemas.microsoft.com/office/drawing/2014/main" val="2984676783"/>
                    </a:ext>
                  </a:extLst>
                </a:gridCol>
                <a:gridCol w="533400">
                  <a:extLst>
                    <a:ext uri="{9D8B030D-6E8A-4147-A177-3AD203B41FA5}">
                      <a16:colId xmlns:a16="http://schemas.microsoft.com/office/drawing/2014/main" val="3213543544"/>
                    </a:ext>
                  </a:extLst>
                </a:gridCol>
                <a:gridCol w="533400">
                  <a:extLst>
                    <a:ext uri="{9D8B030D-6E8A-4147-A177-3AD203B41FA5}">
                      <a16:colId xmlns:a16="http://schemas.microsoft.com/office/drawing/2014/main" val="1326286174"/>
                    </a:ext>
                  </a:extLst>
                </a:gridCol>
                <a:gridCol w="533400">
                  <a:extLst>
                    <a:ext uri="{9D8B030D-6E8A-4147-A177-3AD203B41FA5}">
                      <a16:colId xmlns:a16="http://schemas.microsoft.com/office/drawing/2014/main" val="425950413"/>
                    </a:ext>
                  </a:extLst>
                </a:gridCol>
                <a:gridCol w="533400">
                  <a:extLst>
                    <a:ext uri="{9D8B030D-6E8A-4147-A177-3AD203B41FA5}">
                      <a16:colId xmlns:a16="http://schemas.microsoft.com/office/drawing/2014/main" val="3859690264"/>
                    </a:ext>
                  </a:extLst>
                </a:gridCol>
                <a:gridCol w="533400">
                  <a:extLst>
                    <a:ext uri="{9D8B030D-6E8A-4147-A177-3AD203B41FA5}">
                      <a16:colId xmlns:a16="http://schemas.microsoft.com/office/drawing/2014/main" val="3970170795"/>
                    </a:ext>
                  </a:extLst>
                </a:gridCol>
                <a:gridCol w="533400">
                  <a:extLst>
                    <a:ext uri="{9D8B030D-6E8A-4147-A177-3AD203B41FA5}">
                      <a16:colId xmlns:a16="http://schemas.microsoft.com/office/drawing/2014/main" val="2632966856"/>
                    </a:ext>
                  </a:extLst>
                </a:gridCol>
                <a:gridCol w="599032">
                  <a:extLst>
                    <a:ext uri="{9D8B030D-6E8A-4147-A177-3AD203B41FA5}">
                      <a16:colId xmlns:a16="http://schemas.microsoft.com/office/drawing/2014/main" val="2221016269"/>
                    </a:ext>
                  </a:extLst>
                </a:gridCol>
                <a:gridCol w="630700">
                  <a:extLst>
                    <a:ext uri="{9D8B030D-6E8A-4147-A177-3AD203B41FA5}">
                      <a16:colId xmlns:a16="http://schemas.microsoft.com/office/drawing/2014/main" val="507964439"/>
                    </a:ext>
                  </a:extLst>
                </a:gridCol>
              </a:tblGrid>
              <a:tr h="311577">
                <a:tc>
                  <a:txBody>
                    <a:bodyPr/>
                    <a:lstStyle/>
                    <a:p>
                      <a:pPr algn="ctr" fontAlgn="b"/>
                      <a:r>
                        <a:rPr lang="en-GB" sz="1400" b="1" i="0" u="none" strike="noStrike">
                          <a:solidFill>
                            <a:srgbClr val="000000"/>
                          </a:solidFill>
                          <a:effectLst/>
                          <a:latin typeface="Arial" panose="020B0604020202020204" pitchFamily="34" charset="0"/>
                        </a:rPr>
                        <a:t>1</a:t>
                      </a:r>
                      <a:endParaRPr lang="en-IN" sz="1400" b="1" i="0" u="none" strike="noStrike">
                        <a:solidFill>
                          <a:srgbClr val="000000"/>
                        </a:solidFill>
                        <a:effectLst/>
                        <a:latin typeface="Arial" panose="020B0604020202020204" pitchFamily="34" charset="0"/>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fontAlgn="b"/>
                      <a:r>
                        <a:rPr lang="en-GB" sz="1400" b="1" i="0" u="none" strike="noStrike">
                          <a:solidFill>
                            <a:srgbClr val="000000"/>
                          </a:solidFill>
                          <a:effectLst/>
                          <a:latin typeface="Arial" panose="020B0604020202020204" pitchFamily="34" charset="0"/>
                        </a:rPr>
                        <a:t>2</a:t>
                      </a:r>
                      <a:endParaRPr lang="en-IN" sz="1400" b="1" i="0" u="none" strike="noStrike">
                        <a:solidFill>
                          <a:srgbClr val="000000"/>
                        </a:solidFill>
                        <a:effectLst/>
                        <a:latin typeface="Arial" panose="020B0604020202020204" pitchFamily="34" charset="0"/>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ctr" fontAlgn="b"/>
                      <a:r>
                        <a:rPr lang="en-GB" sz="1400" b="1" i="0" u="none" strike="noStrike">
                          <a:solidFill>
                            <a:srgbClr val="000000"/>
                          </a:solidFill>
                          <a:effectLst/>
                          <a:latin typeface="Arial" panose="020B0604020202020204" pitchFamily="34" charset="0"/>
                        </a:rPr>
                        <a:t>3</a:t>
                      </a:r>
                      <a:endParaRPr lang="en-IN" sz="1400" b="1" i="0" u="none" strike="noStrike">
                        <a:solidFill>
                          <a:srgbClr val="000000"/>
                        </a:solidFill>
                        <a:effectLst/>
                        <a:latin typeface="Arial" panose="020B0604020202020204" pitchFamily="34" charset="0"/>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fontAlgn="b"/>
                      <a:r>
                        <a:rPr lang="en-GB" sz="1400" b="1" i="0" u="none" strike="noStrike">
                          <a:solidFill>
                            <a:srgbClr val="000000"/>
                          </a:solidFill>
                          <a:effectLst/>
                          <a:latin typeface="Arial" panose="020B0604020202020204" pitchFamily="34" charset="0"/>
                        </a:rPr>
                        <a:t>4</a:t>
                      </a:r>
                      <a:endParaRPr lang="en-IN" sz="1400" b="1" i="0" u="none" strike="noStrike">
                        <a:solidFill>
                          <a:srgbClr val="000000"/>
                        </a:solidFill>
                        <a:effectLst/>
                        <a:latin typeface="Arial" panose="020B0604020202020204" pitchFamily="34" charset="0"/>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ctr" fontAlgn="b"/>
                      <a:r>
                        <a:rPr lang="en-GB" sz="1400" b="1" i="0" u="none" strike="noStrike">
                          <a:solidFill>
                            <a:srgbClr val="000000"/>
                          </a:solidFill>
                          <a:effectLst/>
                          <a:latin typeface="Arial" panose="020B0604020202020204" pitchFamily="34" charset="0"/>
                        </a:rPr>
                        <a:t>5</a:t>
                      </a:r>
                      <a:endParaRPr lang="en-IN" sz="1400" b="1" i="0" u="none" strike="noStrike">
                        <a:solidFill>
                          <a:srgbClr val="000000"/>
                        </a:solidFill>
                        <a:effectLst/>
                        <a:latin typeface="Arial" panose="020B0604020202020204" pitchFamily="34" charset="0"/>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fontAlgn="b"/>
                      <a:r>
                        <a:rPr lang="en-GB" sz="1400" b="1" i="0" u="none" strike="noStrike">
                          <a:solidFill>
                            <a:srgbClr val="000000"/>
                          </a:solidFill>
                          <a:effectLst/>
                          <a:latin typeface="Arial" panose="020B0604020202020204" pitchFamily="34" charset="0"/>
                        </a:rPr>
                        <a:t>6</a:t>
                      </a: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ctr" fontAlgn="b"/>
                      <a:r>
                        <a:rPr lang="en-GB" sz="1400" b="1" i="0" u="none" strike="noStrike">
                          <a:solidFill>
                            <a:srgbClr val="000000"/>
                          </a:solidFill>
                          <a:effectLst/>
                          <a:latin typeface="Arial" panose="020B0604020202020204" pitchFamily="34" charset="0"/>
                        </a:rPr>
                        <a:t>7</a:t>
                      </a: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ctr" fontAlgn="b"/>
                      <a:r>
                        <a:rPr lang="en-GB" sz="1400" b="1" i="0" u="none" strike="noStrike">
                          <a:solidFill>
                            <a:srgbClr val="000000"/>
                          </a:solidFill>
                          <a:effectLst/>
                          <a:latin typeface="Arial" panose="020B0604020202020204" pitchFamily="34" charset="0"/>
                        </a:rPr>
                        <a:t>8</a:t>
                      </a:r>
                      <a:endParaRPr lang="en-IN" sz="1400" b="1" i="0" u="none" strike="noStrike">
                        <a:solidFill>
                          <a:srgbClr val="000000"/>
                        </a:solidFill>
                        <a:effectLst/>
                        <a:latin typeface="Arial" panose="020B0604020202020204" pitchFamily="34" charset="0"/>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ctr" fontAlgn="b"/>
                      <a:r>
                        <a:rPr lang="en-GB" sz="1400" b="1" i="0" u="none" strike="noStrike">
                          <a:solidFill>
                            <a:srgbClr val="000000"/>
                          </a:solidFill>
                          <a:effectLst/>
                          <a:latin typeface="Arial" panose="020B0604020202020204" pitchFamily="34" charset="0"/>
                        </a:rPr>
                        <a:t>9</a:t>
                      </a:r>
                      <a:endParaRPr lang="en-IN" sz="1400" b="1" i="0" u="none" strike="noStrike">
                        <a:solidFill>
                          <a:srgbClr val="000000"/>
                        </a:solidFill>
                        <a:effectLst/>
                        <a:latin typeface="Arial" panose="020B0604020202020204" pitchFamily="34" charset="0"/>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fontAlgn="b"/>
                      <a:r>
                        <a:rPr lang="en-GB" sz="1400" b="1" i="0" u="none" strike="noStrike">
                          <a:solidFill>
                            <a:srgbClr val="000000"/>
                          </a:solidFill>
                          <a:effectLst/>
                          <a:latin typeface="Arial" panose="020B0604020202020204" pitchFamily="34" charset="0"/>
                        </a:rPr>
                        <a:t>10</a:t>
                      </a:r>
                      <a:endParaRPr lang="en-IN" sz="1400" b="1" i="0" u="none" strike="noStrike">
                        <a:solidFill>
                          <a:srgbClr val="000000"/>
                        </a:solidFill>
                        <a:effectLst/>
                        <a:latin typeface="Arial" panose="020B0604020202020204" pitchFamily="34" charset="0"/>
                      </a:endParaRP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fontAlgn="b"/>
                      <a:r>
                        <a:rPr lang="en-GB" sz="1600" b="0" i="0" u="none" strike="noStrike">
                          <a:solidFill>
                            <a:srgbClr val="000000"/>
                          </a:solidFill>
                          <a:effectLst/>
                          <a:latin typeface="Calibri" panose="020F0502020204030204" pitchFamily="34" charset="0"/>
                        </a:rPr>
                        <a:t>11</a:t>
                      </a: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ctr" fontAlgn="b"/>
                      <a:r>
                        <a:rPr lang="en-GB" sz="1400" b="1" i="0" u="none" strike="noStrike">
                          <a:solidFill>
                            <a:srgbClr val="000000"/>
                          </a:solidFill>
                          <a:effectLst/>
                          <a:latin typeface="Arial" panose="020B0604020202020204" pitchFamily="34" charset="0"/>
                        </a:rPr>
                        <a:t>12</a:t>
                      </a:r>
                    </a:p>
                  </a:txBody>
                  <a:tcPr marL="0" marR="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3664300013"/>
                  </a:ext>
                </a:extLst>
              </a:tr>
              <a:tr h="1318260">
                <a:tc>
                  <a:txBody>
                    <a:bodyPr/>
                    <a:lstStyle/>
                    <a:p>
                      <a:pPr algn="ctr" fontAlgn="b"/>
                      <a:r>
                        <a:rPr lang="en-IN" sz="1400" u="none" strike="noStrike">
                          <a:effectLst/>
                        </a:rPr>
                        <a:t>length of bench</a:t>
                      </a:r>
                      <a:endParaRPr lang="en-IN" sz="1400" b="1" i="0" u="none" strike="noStrike">
                        <a:solidFill>
                          <a:srgbClr val="000000"/>
                        </a:solidFill>
                        <a:effectLst/>
                        <a:latin typeface="Arial" panose="020B0604020202020204" pitchFamily="34" charset="0"/>
                      </a:endParaRPr>
                    </a:p>
                  </a:txBody>
                  <a:tcPr marL="0" marR="0" marT="0" marB="0" vert="vert27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fontAlgn="b"/>
                      <a:r>
                        <a:rPr lang="en-IN" sz="1400" u="none" strike="noStrike">
                          <a:effectLst/>
                        </a:rPr>
                        <a:t>height of bench</a:t>
                      </a:r>
                      <a:endParaRPr lang="en-IN" sz="1400" b="1" i="0" u="none" strike="noStrike">
                        <a:solidFill>
                          <a:srgbClr val="000000"/>
                        </a:solidFill>
                        <a:effectLst/>
                        <a:latin typeface="Arial" panose="020B0604020202020204" pitchFamily="34" charset="0"/>
                      </a:endParaRPr>
                    </a:p>
                  </a:txBody>
                  <a:tcPr marL="0" marR="0" marT="0" marB="0" vert="vert27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ctr" fontAlgn="b"/>
                      <a:r>
                        <a:rPr lang="en-IN" sz="1400" u="none" strike="noStrike">
                          <a:effectLst/>
                        </a:rPr>
                        <a:t>depth of bench</a:t>
                      </a:r>
                      <a:endParaRPr lang="en-IN" sz="1400" b="1" i="0" u="none" strike="noStrike">
                        <a:solidFill>
                          <a:srgbClr val="000000"/>
                        </a:solidFill>
                        <a:effectLst/>
                        <a:latin typeface="Arial" panose="020B0604020202020204" pitchFamily="34" charset="0"/>
                      </a:endParaRPr>
                    </a:p>
                  </a:txBody>
                  <a:tcPr marL="0" marR="0" marT="0" marB="0" vert="vert27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fontAlgn="b"/>
                      <a:r>
                        <a:rPr lang="en-IN" sz="1400" u="none" strike="noStrike">
                          <a:effectLst/>
                        </a:rPr>
                        <a:t>width of hand rest</a:t>
                      </a:r>
                      <a:endParaRPr lang="en-IN" sz="1400" b="1" i="0" u="none" strike="noStrike">
                        <a:solidFill>
                          <a:srgbClr val="000000"/>
                        </a:solidFill>
                        <a:effectLst/>
                        <a:latin typeface="Arial" panose="020B0604020202020204" pitchFamily="34" charset="0"/>
                      </a:endParaRPr>
                    </a:p>
                  </a:txBody>
                  <a:tcPr marL="0" marR="0" marT="0" marB="0" vert="vert27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ctr" fontAlgn="b"/>
                      <a:r>
                        <a:rPr lang="en-IN" sz="1400" u="none" strike="noStrike">
                          <a:effectLst/>
                        </a:rPr>
                        <a:t>weight </a:t>
                      </a:r>
                      <a:endParaRPr lang="en-IN" sz="1400" b="1" i="0" u="none" strike="noStrike">
                        <a:solidFill>
                          <a:srgbClr val="000000"/>
                        </a:solidFill>
                        <a:effectLst/>
                        <a:latin typeface="Arial" panose="020B0604020202020204" pitchFamily="34" charset="0"/>
                      </a:endParaRPr>
                    </a:p>
                  </a:txBody>
                  <a:tcPr marL="0" marR="0" marT="0" marB="0" vert="vert27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fontAlgn="b"/>
                      <a:r>
                        <a:rPr lang="en-GB" sz="1400" u="none" strike="noStrike">
                          <a:effectLst/>
                        </a:rPr>
                        <a:t>angle b/w seat &amp; back rest</a:t>
                      </a:r>
                      <a:endParaRPr lang="en-GB" sz="1400" b="1" i="0" u="none" strike="noStrike">
                        <a:solidFill>
                          <a:srgbClr val="000000"/>
                        </a:solidFill>
                        <a:effectLst/>
                        <a:latin typeface="Arial" panose="020B0604020202020204" pitchFamily="34" charset="0"/>
                      </a:endParaRPr>
                    </a:p>
                  </a:txBody>
                  <a:tcPr marL="0" marR="0" marT="0" marB="0" vert="vert27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ctr" fontAlgn="b"/>
                      <a:r>
                        <a:rPr lang="en-GB" sz="1400" u="none" strike="noStrike">
                          <a:effectLst/>
                        </a:rPr>
                        <a:t>angle of back rest from vertical</a:t>
                      </a:r>
                      <a:endParaRPr lang="en-GB" sz="1400" b="1" i="0" u="none" strike="noStrike">
                        <a:solidFill>
                          <a:srgbClr val="000000"/>
                        </a:solidFill>
                        <a:effectLst/>
                        <a:latin typeface="Arial" panose="020B0604020202020204" pitchFamily="34" charset="0"/>
                      </a:endParaRPr>
                    </a:p>
                  </a:txBody>
                  <a:tcPr marL="0" marR="0" marT="0" marB="0" vert="vert27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ctr" fontAlgn="b"/>
                      <a:r>
                        <a:rPr lang="en-IN" sz="1400" u="none" strike="noStrike">
                          <a:effectLst/>
                        </a:rPr>
                        <a:t>strength of structural joint</a:t>
                      </a:r>
                      <a:endParaRPr lang="en-IN" sz="1400" b="1" i="0" u="none" strike="noStrike">
                        <a:solidFill>
                          <a:srgbClr val="000000"/>
                        </a:solidFill>
                        <a:effectLst/>
                        <a:latin typeface="Arial" panose="020B0604020202020204" pitchFamily="34" charset="0"/>
                      </a:endParaRPr>
                    </a:p>
                  </a:txBody>
                  <a:tcPr marL="0" marR="0" marT="0" marB="0" vert="vert27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ctr" fontAlgn="b"/>
                      <a:r>
                        <a:rPr lang="en-IN" sz="1400" u="none" strike="noStrike">
                          <a:effectLst/>
                        </a:rPr>
                        <a:t>structural stiffness </a:t>
                      </a:r>
                      <a:endParaRPr lang="en-IN" sz="1400" b="1" i="0" u="none" strike="noStrike">
                        <a:solidFill>
                          <a:srgbClr val="000000"/>
                        </a:solidFill>
                        <a:effectLst/>
                        <a:latin typeface="Arial" panose="020B0604020202020204" pitchFamily="34" charset="0"/>
                      </a:endParaRPr>
                    </a:p>
                  </a:txBody>
                  <a:tcPr marL="0" marR="0" marT="0" marB="0" vert="vert27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fontAlgn="b"/>
                      <a:r>
                        <a:rPr lang="en-IN" sz="1400" b="0" i="0" u="none" strike="noStrike">
                          <a:solidFill>
                            <a:srgbClr val="000000"/>
                          </a:solidFill>
                          <a:effectLst/>
                          <a:latin typeface="Arial" panose="020B0604020202020204" pitchFamily="34" charset="0"/>
                        </a:rPr>
                        <a:t>Load bearing capacity</a:t>
                      </a:r>
                    </a:p>
                  </a:txBody>
                  <a:tcPr marL="0" marR="0" marT="0" marB="0" vert="vert27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solidFill>
                  </a:tcPr>
                </a:tc>
                <a:tc>
                  <a:txBody>
                    <a:bodyPr/>
                    <a:lstStyle/>
                    <a:p>
                      <a:pPr algn="ctr" fontAlgn="b"/>
                      <a:r>
                        <a:rPr lang="en-GB" sz="1400" u="none" strike="noStrike">
                          <a:effectLst/>
                        </a:rPr>
                        <a:t>resistance to abrasion of surfaces </a:t>
                      </a:r>
                      <a:endParaRPr lang="en-GB" sz="1800" b="0" i="0" u="none" strike="noStrike">
                        <a:solidFill>
                          <a:srgbClr val="000000"/>
                        </a:solidFill>
                        <a:effectLst/>
                        <a:latin typeface="Calibri" panose="020F0502020204030204" pitchFamily="34" charset="0"/>
                      </a:endParaRPr>
                    </a:p>
                  </a:txBody>
                  <a:tcPr marL="0" marR="0" marT="0" marB="0" vert="vert27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tc>
                  <a:txBody>
                    <a:bodyPr/>
                    <a:lstStyle/>
                    <a:p>
                      <a:pPr algn="ctr" fontAlgn="b"/>
                      <a:r>
                        <a:rPr lang="en-GB" sz="1400" u="none" strike="noStrike">
                          <a:effectLst/>
                        </a:rPr>
                        <a:t>resistance of surface to corrosion</a:t>
                      </a:r>
                      <a:endParaRPr lang="en-GB" sz="1400" b="1" i="0" u="none" strike="noStrike">
                        <a:solidFill>
                          <a:srgbClr val="000000"/>
                        </a:solidFill>
                        <a:effectLst/>
                        <a:latin typeface="Arial" panose="020B0604020202020204" pitchFamily="34" charset="0"/>
                      </a:endParaRPr>
                    </a:p>
                  </a:txBody>
                  <a:tcPr marL="0" marR="0" marT="0" marB="0" vert="vert27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3053627185"/>
                  </a:ext>
                </a:extLst>
              </a:tr>
            </a:tbl>
          </a:graphicData>
        </a:graphic>
      </p:graphicFrame>
      <p:cxnSp>
        <p:nvCxnSpPr>
          <p:cNvPr id="30" name="Straight Connector 29">
            <a:extLst>
              <a:ext uri="{FF2B5EF4-FFF2-40B4-BE49-F238E27FC236}">
                <a16:creationId xmlns:a16="http://schemas.microsoft.com/office/drawing/2014/main" id="{D01233E1-93E5-4F9E-C2E5-C11EAD49E33A}"/>
              </a:ext>
            </a:extLst>
          </p:cNvPr>
          <p:cNvCxnSpPr/>
          <p:nvPr/>
        </p:nvCxnSpPr>
        <p:spPr>
          <a:xfrm flipV="1">
            <a:off x="9188527" y="8587079"/>
            <a:ext cx="325437" cy="327025"/>
          </a:xfrm>
          <a:prstGeom prst="line">
            <a:avLst/>
          </a:prstGeom>
          <a:ln w="22225"/>
        </p:spPr>
        <p:style>
          <a:lnRef idx="1">
            <a:schemeClr val="dk1"/>
          </a:lnRef>
          <a:fillRef idx="0">
            <a:schemeClr val="dk1"/>
          </a:fillRef>
          <a:effectRef idx="0">
            <a:schemeClr val="dk1"/>
          </a:effectRef>
          <a:fontRef idx="minor">
            <a:schemeClr val="tx1"/>
          </a:fontRef>
        </p:style>
      </p:cxnSp>
      <p:sp>
        <p:nvSpPr>
          <p:cNvPr id="27" name="Diamond 26">
            <a:extLst>
              <a:ext uri="{FF2B5EF4-FFF2-40B4-BE49-F238E27FC236}">
                <a16:creationId xmlns:a16="http://schemas.microsoft.com/office/drawing/2014/main" id="{FA2E34EB-E9F1-5F49-ED4F-7B01CBB56D01}"/>
              </a:ext>
            </a:extLst>
          </p:cNvPr>
          <p:cNvSpPr/>
          <p:nvPr/>
        </p:nvSpPr>
        <p:spPr>
          <a:xfrm>
            <a:off x="2711219" y="3756402"/>
            <a:ext cx="551205" cy="692695"/>
          </a:xfrm>
          <a:prstGeom prst="diamond">
            <a:avLst/>
          </a:prstGeom>
          <a:solidFill>
            <a:schemeClr val="accent6">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7" name="Rectangle 36">
            <a:extLst>
              <a:ext uri="{FF2B5EF4-FFF2-40B4-BE49-F238E27FC236}">
                <a16:creationId xmlns:a16="http://schemas.microsoft.com/office/drawing/2014/main" id="{9E508261-A550-F5BB-4DA2-7710DF3CF23A}"/>
              </a:ext>
            </a:extLst>
          </p:cNvPr>
          <p:cNvSpPr/>
          <p:nvPr/>
        </p:nvSpPr>
        <p:spPr>
          <a:xfrm>
            <a:off x="372533" y="861428"/>
            <a:ext cx="355600" cy="247995"/>
          </a:xfrm>
          <a:prstGeom prst="rect">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rgbClr val="FF0000"/>
              </a:solidFill>
            </a:endParaRPr>
          </a:p>
        </p:txBody>
      </p:sp>
      <p:sp>
        <p:nvSpPr>
          <p:cNvPr id="38" name="TextBox 37">
            <a:extLst>
              <a:ext uri="{FF2B5EF4-FFF2-40B4-BE49-F238E27FC236}">
                <a16:creationId xmlns:a16="http://schemas.microsoft.com/office/drawing/2014/main" id="{82808BB9-FAE6-A9A3-FDCE-E1B5F7960A5A}"/>
              </a:ext>
            </a:extLst>
          </p:cNvPr>
          <p:cNvSpPr txBox="1"/>
          <p:nvPr/>
        </p:nvSpPr>
        <p:spPr>
          <a:xfrm>
            <a:off x="698422" y="777362"/>
            <a:ext cx="2748840" cy="369332"/>
          </a:xfrm>
          <a:prstGeom prst="rect">
            <a:avLst/>
          </a:prstGeom>
          <a:noFill/>
        </p:spPr>
        <p:txBody>
          <a:bodyPr wrap="square" rtlCol="0">
            <a:spAutoFit/>
          </a:bodyPr>
          <a:lstStyle/>
          <a:p>
            <a:r>
              <a:rPr lang="en-IN"/>
              <a:t>:Strong Negative Relation</a:t>
            </a:r>
          </a:p>
        </p:txBody>
      </p:sp>
      <p:sp>
        <p:nvSpPr>
          <p:cNvPr id="39" name="TextBox 38">
            <a:extLst>
              <a:ext uri="{FF2B5EF4-FFF2-40B4-BE49-F238E27FC236}">
                <a16:creationId xmlns:a16="http://schemas.microsoft.com/office/drawing/2014/main" id="{898D0474-6152-E9D4-8397-DA505ED0838E}"/>
              </a:ext>
            </a:extLst>
          </p:cNvPr>
          <p:cNvSpPr txBox="1"/>
          <p:nvPr/>
        </p:nvSpPr>
        <p:spPr>
          <a:xfrm>
            <a:off x="732608" y="1379908"/>
            <a:ext cx="2525378" cy="369332"/>
          </a:xfrm>
          <a:prstGeom prst="rect">
            <a:avLst/>
          </a:prstGeom>
          <a:noFill/>
        </p:spPr>
        <p:txBody>
          <a:bodyPr wrap="square" rtlCol="0">
            <a:spAutoFit/>
          </a:bodyPr>
          <a:lstStyle/>
          <a:p>
            <a:r>
              <a:rPr lang="en-IN"/>
              <a:t>:Negative Relation</a:t>
            </a:r>
          </a:p>
        </p:txBody>
      </p:sp>
      <p:sp>
        <p:nvSpPr>
          <p:cNvPr id="40" name="TextBox 39">
            <a:extLst>
              <a:ext uri="{FF2B5EF4-FFF2-40B4-BE49-F238E27FC236}">
                <a16:creationId xmlns:a16="http://schemas.microsoft.com/office/drawing/2014/main" id="{8E60A249-3408-A24B-490A-5626C88C2F87}"/>
              </a:ext>
            </a:extLst>
          </p:cNvPr>
          <p:cNvSpPr txBox="1"/>
          <p:nvPr/>
        </p:nvSpPr>
        <p:spPr>
          <a:xfrm>
            <a:off x="718147" y="2228818"/>
            <a:ext cx="2525378" cy="369332"/>
          </a:xfrm>
          <a:prstGeom prst="rect">
            <a:avLst/>
          </a:prstGeom>
          <a:noFill/>
        </p:spPr>
        <p:txBody>
          <a:bodyPr wrap="square" rtlCol="0">
            <a:spAutoFit/>
          </a:bodyPr>
          <a:lstStyle/>
          <a:p>
            <a:r>
              <a:rPr lang="en-IN"/>
              <a:t>: Strong Positive Relation</a:t>
            </a:r>
          </a:p>
        </p:txBody>
      </p:sp>
      <p:sp>
        <p:nvSpPr>
          <p:cNvPr id="41" name="TextBox 40">
            <a:extLst>
              <a:ext uri="{FF2B5EF4-FFF2-40B4-BE49-F238E27FC236}">
                <a16:creationId xmlns:a16="http://schemas.microsoft.com/office/drawing/2014/main" id="{B8A5CF60-86E7-6D56-DAFE-B785BF93BC30}"/>
              </a:ext>
            </a:extLst>
          </p:cNvPr>
          <p:cNvSpPr txBox="1"/>
          <p:nvPr/>
        </p:nvSpPr>
        <p:spPr>
          <a:xfrm>
            <a:off x="710760" y="1750932"/>
            <a:ext cx="2525378" cy="369332"/>
          </a:xfrm>
          <a:prstGeom prst="rect">
            <a:avLst/>
          </a:prstGeom>
          <a:noFill/>
        </p:spPr>
        <p:txBody>
          <a:bodyPr wrap="square" rtlCol="0">
            <a:spAutoFit/>
          </a:bodyPr>
          <a:lstStyle/>
          <a:p>
            <a:r>
              <a:rPr lang="en-IN"/>
              <a:t>:Positive Relation</a:t>
            </a:r>
          </a:p>
        </p:txBody>
      </p:sp>
      <p:sp>
        <p:nvSpPr>
          <p:cNvPr id="42" name="Rectangle 41">
            <a:extLst>
              <a:ext uri="{FF2B5EF4-FFF2-40B4-BE49-F238E27FC236}">
                <a16:creationId xmlns:a16="http://schemas.microsoft.com/office/drawing/2014/main" id="{E2165BCF-9082-70FA-120F-50A0DCB8A9B5}"/>
              </a:ext>
            </a:extLst>
          </p:cNvPr>
          <p:cNvSpPr/>
          <p:nvPr/>
        </p:nvSpPr>
        <p:spPr>
          <a:xfrm>
            <a:off x="378921" y="1339314"/>
            <a:ext cx="355600" cy="247995"/>
          </a:xfrm>
          <a:prstGeom prst="rect">
            <a:avLst/>
          </a:prstGeom>
          <a:solidFill>
            <a:schemeClr val="accent2">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3" name="Rectangle 42">
            <a:extLst>
              <a:ext uri="{FF2B5EF4-FFF2-40B4-BE49-F238E27FC236}">
                <a16:creationId xmlns:a16="http://schemas.microsoft.com/office/drawing/2014/main" id="{E61B6A6B-B42F-F0FA-8614-B6C26170C004}"/>
              </a:ext>
            </a:extLst>
          </p:cNvPr>
          <p:cNvSpPr/>
          <p:nvPr/>
        </p:nvSpPr>
        <p:spPr>
          <a:xfrm>
            <a:off x="383493" y="1817200"/>
            <a:ext cx="355600" cy="247995"/>
          </a:xfrm>
          <a:prstGeom prst="rect">
            <a:avLst/>
          </a:prstGeom>
          <a:solidFill>
            <a:schemeClr val="accent6">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4" name="Rectangle 43">
            <a:extLst>
              <a:ext uri="{FF2B5EF4-FFF2-40B4-BE49-F238E27FC236}">
                <a16:creationId xmlns:a16="http://schemas.microsoft.com/office/drawing/2014/main" id="{AB1080DF-F784-39A9-C850-F0EAA28953AE}"/>
              </a:ext>
            </a:extLst>
          </p:cNvPr>
          <p:cNvSpPr/>
          <p:nvPr/>
        </p:nvSpPr>
        <p:spPr>
          <a:xfrm>
            <a:off x="399186" y="2295086"/>
            <a:ext cx="355600" cy="247995"/>
          </a:xfrm>
          <a:prstGeom prst="rect">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5" name="Diamond 44">
            <a:extLst>
              <a:ext uri="{FF2B5EF4-FFF2-40B4-BE49-F238E27FC236}">
                <a16:creationId xmlns:a16="http://schemas.microsoft.com/office/drawing/2014/main" id="{0A37C036-6561-6FA4-31F2-1099450302B5}"/>
              </a:ext>
            </a:extLst>
          </p:cNvPr>
          <p:cNvSpPr/>
          <p:nvPr/>
        </p:nvSpPr>
        <p:spPr>
          <a:xfrm>
            <a:off x="2984564" y="3395558"/>
            <a:ext cx="551205" cy="692695"/>
          </a:xfrm>
          <a:prstGeom prst="diamond">
            <a:avLst/>
          </a:prstGeom>
          <a:solidFill>
            <a:schemeClr val="accent6">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6" name="Diamond 45">
            <a:extLst>
              <a:ext uri="{FF2B5EF4-FFF2-40B4-BE49-F238E27FC236}">
                <a16:creationId xmlns:a16="http://schemas.microsoft.com/office/drawing/2014/main" id="{612ECF33-1A75-507B-3542-BD9C9EE7C4AC}"/>
              </a:ext>
            </a:extLst>
          </p:cNvPr>
          <p:cNvSpPr/>
          <p:nvPr/>
        </p:nvSpPr>
        <p:spPr>
          <a:xfrm>
            <a:off x="3263329" y="3022539"/>
            <a:ext cx="551205" cy="692695"/>
          </a:xfrm>
          <a:prstGeom prst="diamond">
            <a:avLst/>
          </a:prstGeom>
          <a:solidFill>
            <a:schemeClr val="accent6">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7" name="Diamond 46">
            <a:extLst>
              <a:ext uri="{FF2B5EF4-FFF2-40B4-BE49-F238E27FC236}">
                <a16:creationId xmlns:a16="http://schemas.microsoft.com/office/drawing/2014/main" id="{7C4FC98D-8AAA-54A2-E5D4-EA5393215694}"/>
              </a:ext>
            </a:extLst>
          </p:cNvPr>
          <p:cNvSpPr/>
          <p:nvPr/>
        </p:nvSpPr>
        <p:spPr>
          <a:xfrm>
            <a:off x="3522370" y="2661281"/>
            <a:ext cx="551205" cy="692695"/>
          </a:xfrm>
          <a:prstGeom prst="diamond">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8" name="Diamond 47">
            <a:extLst>
              <a:ext uri="{FF2B5EF4-FFF2-40B4-BE49-F238E27FC236}">
                <a16:creationId xmlns:a16="http://schemas.microsoft.com/office/drawing/2014/main" id="{D2A2C6A7-BDA8-530A-1CA3-A6AFDD6E6D93}"/>
              </a:ext>
            </a:extLst>
          </p:cNvPr>
          <p:cNvSpPr/>
          <p:nvPr/>
        </p:nvSpPr>
        <p:spPr>
          <a:xfrm>
            <a:off x="4065524" y="3397844"/>
            <a:ext cx="551205" cy="692695"/>
          </a:xfrm>
          <a:prstGeom prst="diamond">
            <a:avLst/>
          </a:prstGeom>
          <a:solidFill>
            <a:schemeClr val="accent6">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9" name="Diamond 48">
            <a:extLst>
              <a:ext uri="{FF2B5EF4-FFF2-40B4-BE49-F238E27FC236}">
                <a16:creationId xmlns:a16="http://schemas.microsoft.com/office/drawing/2014/main" id="{0B12DEB2-E2D2-092A-4A27-4713654F4275}"/>
              </a:ext>
            </a:extLst>
          </p:cNvPr>
          <p:cNvSpPr/>
          <p:nvPr/>
        </p:nvSpPr>
        <p:spPr>
          <a:xfrm>
            <a:off x="4609347" y="1165694"/>
            <a:ext cx="551205" cy="750611"/>
          </a:xfrm>
          <a:custGeom>
            <a:avLst/>
            <a:gdLst>
              <a:gd name="connsiteX0" fmla="*/ 0 w 551205"/>
              <a:gd name="connsiteY0" fmla="*/ 362606 h 725211"/>
              <a:gd name="connsiteX1" fmla="*/ 275603 w 551205"/>
              <a:gd name="connsiteY1" fmla="*/ 0 h 725211"/>
              <a:gd name="connsiteX2" fmla="*/ 551205 w 551205"/>
              <a:gd name="connsiteY2" fmla="*/ 362606 h 725211"/>
              <a:gd name="connsiteX3" fmla="*/ 275603 w 551205"/>
              <a:gd name="connsiteY3" fmla="*/ 725211 h 725211"/>
              <a:gd name="connsiteX4" fmla="*/ 0 w 551205"/>
              <a:gd name="connsiteY4" fmla="*/ 362606 h 725211"/>
              <a:gd name="connsiteX0" fmla="*/ 0 w 551205"/>
              <a:gd name="connsiteY0" fmla="*/ 388006 h 750611"/>
              <a:gd name="connsiteX1" fmla="*/ 275603 w 551205"/>
              <a:gd name="connsiteY1" fmla="*/ 0 h 750611"/>
              <a:gd name="connsiteX2" fmla="*/ 551205 w 551205"/>
              <a:gd name="connsiteY2" fmla="*/ 388006 h 750611"/>
              <a:gd name="connsiteX3" fmla="*/ 275603 w 551205"/>
              <a:gd name="connsiteY3" fmla="*/ 750611 h 750611"/>
              <a:gd name="connsiteX4" fmla="*/ 0 w 551205"/>
              <a:gd name="connsiteY4" fmla="*/ 388006 h 750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1205" h="750611">
                <a:moveTo>
                  <a:pt x="0" y="388006"/>
                </a:moveTo>
                <a:lnTo>
                  <a:pt x="275603" y="0"/>
                </a:lnTo>
                <a:lnTo>
                  <a:pt x="551205" y="388006"/>
                </a:lnTo>
                <a:lnTo>
                  <a:pt x="275603" y="750611"/>
                </a:lnTo>
                <a:lnTo>
                  <a:pt x="0" y="388006"/>
                </a:lnTo>
                <a:close/>
              </a:path>
            </a:pathLst>
          </a:cu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0" name="Diamond 49">
            <a:extLst>
              <a:ext uri="{FF2B5EF4-FFF2-40B4-BE49-F238E27FC236}">
                <a16:creationId xmlns:a16="http://schemas.microsoft.com/office/drawing/2014/main" id="{AE59D4B8-C76A-0EAF-2E8D-73F93DB3B145}"/>
              </a:ext>
            </a:extLst>
          </p:cNvPr>
          <p:cNvSpPr/>
          <p:nvPr/>
        </p:nvSpPr>
        <p:spPr>
          <a:xfrm>
            <a:off x="4876047" y="794354"/>
            <a:ext cx="550448" cy="743735"/>
          </a:xfrm>
          <a:custGeom>
            <a:avLst/>
            <a:gdLst>
              <a:gd name="connsiteX0" fmla="*/ 0 w 550448"/>
              <a:gd name="connsiteY0" fmla="*/ 359168 h 718336"/>
              <a:gd name="connsiteX1" fmla="*/ 275224 w 550448"/>
              <a:gd name="connsiteY1" fmla="*/ 0 h 718336"/>
              <a:gd name="connsiteX2" fmla="*/ 550448 w 550448"/>
              <a:gd name="connsiteY2" fmla="*/ 359168 h 718336"/>
              <a:gd name="connsiteX3" fmla="*/ 275224 w 550448"/>
              <a:gd name="connsiteY3" fmla="*/ 718336 h 718336"/>
              <a:gd name="connsiteX4" fmla="*/ 0 w 550448"/>
              <a:gd name="connsiteY4" fmla="*/ 359168 h 718336"/>
              <a:gd name="connsiteX0" fmla="*/ 0 w 550448"/>
              <a:gd name="connsiteY0" fmla="*/ 393034 h 752202"/>
              <a:gd name="connsiteX1" fmla="*/ 249824 w 550448"/>
              <a:gd name="connsiteY1" fmla="*/ 0 h 752202"/>
              <a:gd name="connsiteX2" fmla="*/ 550448 w 550448"/>
              <a:gd name="connsiteY2" fmla="*/ 393034 h 752202"/>
              <a:gd name="connsiteX3" fmla="*/ 275224 w 550448"/>
              <a:gd name="connsiteY3" fmla="*/ 752202 h 752202"/>
              <a:gd name="connsiteX4" fmla="*/ 0 w 550448"/>
              <a:gd name="connsiteY4" fmla="*/ 393034 h 752202"/>
              <a:gd name="connsiteX0" fmla="*/ 0 w 550448"/>
              <a:gd name="connsiteY0" fmla="*/ 393034 h 752202"/>
              <a:gd name="connsiteX1" fmla="*/ 249824 w 550448"/>
              <a:gd name="connsiteY1" fmla="*/ 0 h 752202"/>
              <a:gd name="connsiteX2" fmla="*/ 550448 w 550448"/>
              <a:gd name="connsiteY2" fmla="*/ 418434 h 752202"/>
              <a:gd name="connsiteX3" fmla="*/ 275224 w 550448"/>
              <a:gd name="connsiteY3" fmla="*/ 752202 h 752202"/>
              <a:gd name="connsiteX4" fmla="*/ 0 w 550448"/>
              <a:gd name="connsiteY4" fmla="*/ 393034 h 752202"/>
              <a:gd name="connsiteX0" fmla="*/ 0 w 550448"/>
              <a:gd name="connsiteY0" fmla="*/ 384567 h 743735"/>
              <a:gd name="connsiteX1" fmla="*/ 275224 w 550448"/>
              <a:gd name="connsiteY1" fmla="*/ 0 h 743735"/>
              <a:gd name="connsiteX2" fmla="*/ 550448 w 550448"/>
              <a:gd name="connsiteY2" fmla="*/ 409967 h 743735"/>
              <a:gd name="connsiteX3" fmla="*/ 275224 w 550448"/>
              <a:gd name="connsiteY3" fmla="*/ 743735 h 743735"/>
              <a:gd name="connsiteX4" fmla="*/ 0 w 550448"/>
              <a:gd name="connsiteY4" fmla="*/ 384567 h 7437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0448" h="743735">
                <a:moveTo>
                  <a:pt x="0" y="384567"/>
                </a:moveTo>
                <a:lnTo>
                  <a:pt x="275224" y="0"/>
                </a:lnTo>
                <a:lnTo>
                  <a:pt x="550448" y="409967"/>
                </a:lnTo>
                <a:lnTo>
                  <a:pt x="275224" y="743735"/>
                </a:lnTo>
                <a:lnTo>
                  <a:pt x="0" y="384567"/>
                </a:lnTo>
                <a:close/>
              </a:path>
            </a:pathLst>
          </a:custGeom>
          <a:solidFill>
            <a:schemeClr val="accent6">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1" name="Diamond 50">
            <a:extLst>
              <a:ext uri="{FF2B5EF4-FFF2-40B4-BE49-F238E27FC236}">
                <a16:creationId xmlns:a16="http://schemas.microsoft.com/office/drawing/2014/main" id="{ABFCC28E-EB74-1CB2-F42E-CB8E220C35E1}"/>
              </a:ext>
            </a:extLst>
          </p:cNvPr>
          <p:cNvSpPr/>
          <p:nvPr/>
        </p:nvSpPr>
        <p:spPr>
          <a:xfrm rot="180269">
            <a:off x="3257827" y="3756401"/>
            <a:ext cx="551205" cy="692695"/>
          </a:xfrm>
          <a:prstGeom prst="diamond">
            <a:avLst/>
          </a:prstGeom>
          <a:solidFill>
            <a:schemeClr val="accent6">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3" name="Diamond 52">
            <a:extLst>
              <a:ext uri="{FF2B5EF4-FFF2-40B4-BE49-F238E27FC236}">
                <a16:creationId xmlns:a16="http://schemas.microsoft.com/office/drawing/2014/main" id="{F93AA7C5-75CE-400A-AB68-D378B9834233}"/>
              </a:ext>
            </a:extLst>
          </p:cNvPr>
          <p:cNvSpPr/>
          <p:nvPr/>
        </p:nvSpPr>
        <p:spPr>
          <a:xfrm rot="180269">
            <a:off x="5160430" y="1229528"/>
            <a:ext cx="551205" cy="692695"/>
          </a:xfrm>
          <a:prstGeom prst="diamond">
            <a:avLst/>
          </a:prstGeom>
          <a:solidFill>
            <a:schemeClr val="accent2">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4" name="Diamond 53">
            <a:extLst>
              <a:ext uri="{FF2B5EF4-FFF2-40B4-BE49-F238E27FC236}">
                <a16:creationId xmlns:a16="http://schemas.microsoft.com/office/drawing/2014/main" id="{DA12AC34-D47B-D3F2-D9EC-7909F828DFBC}"/>
              </a:ext>
            </a:extLst>
          </p:cNvPr>
          <p:cNvSpPr/>
          <p:nvPr/>
        </p:nvSpPr>
        <p:spPr>
          <a:xfrm>
            <a:off x="4343653" y="3041056"/>
            <a:ext cx="551205" cy="692695"/>
          </a:xfrm>
          <a:prstGeom prst="diamond">
            <a:avLst/>
          </a:prstGeom>
          <a:solidFill>
            <a:schemeClr val="accent6">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5" name="Diamond 54">
            <a:extLst>
              <a:ext uri="{FF2B5EF4-FFF2-40B4-BE49-F238E27FC236}">
                <a16:creationId xmlns:a16="http://schemas.microsoft.com/office/drawing/2014/main" id="{D2F29AD9-CD9A-E1E1-69AE-E9EEE0FFC781}"/>
              </a:ext>
            </a:extLst>
          </p:cNvPr>
          <p:cNvSpPr/>
          <p:nvPr/>
        </p:nvSpPr>
        <p:spPr>
          <a:xfrm>
            <a:off x="4903632" y="2304899"/>
            <a:ext cx="551205" cy="692695"/>
          </a:xfrm>
          <a:prstGeom prst="diamond">
            <a:avLst/>
          </a:prstGeom>
          <a:solidFill>
            <a:schemeClr val="accent6">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6" name="Diamond 55">
            <a:extLst>
              <a:ext uri="{FF2B5EF4-FFF2-40B4-BE49-F238E27FC236}">
                <a16:creationId xmlns:a16="http://schemas.microsoft.com/office/drawing/2014/main" id="{449BC8BE-CCE7-9F14-9021-08FB18775ED9}"/>
              </a:ext>
            </a:extLst>
          </p:cNvPr>
          <p:cNvSpPr/>
          <p:nvPr/>
        </p:nvSpPr>
        <p:spPr>
          <a:xfrm>
            <a:off x="5175922" y="1941014"/>
            <a:ext cx="551205" cy="692695"/>
          </a:xfrm>
          <a:prstGeom prst="diamond">
            <a:avLst/>
          </a:prstGeom>
          <a:solidFill>
            <a:schemeClr val="accent6">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7" name="Diamond 56">
            <a:extLst>
              <a:ext uri="{FF2B5EF4-FFF2-40B4-BE49-F238E27FC236}">
                <a16:creationId xmlns:a16="http://schemas.microsoft.com/office/drawing/2014/main" id="{7CD17E4B-C6CF-AC62-9310-5E40614592DD}"/>
              </a:ext>
            </a:extLst>
          </p:cNvPr>
          <p:cNvSpPr/>
          <p:nvPr/>
        </p:nvSpPr>
        <p:spPr>
          <a:xfrm>
            <a:off x="5436486" y="1574565"/>
            <a:ext cx="551205" cy="692695"/>
          </a:xfrm>
          <a:prstGeom prst="diamond">
            <a:avLst/>
          </a:prstGeom>
          <a:solidFill>
            <a:schemeClr val="accent6">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8" name="Diamond 57">
            <a:extLst>
              <a:ext uri="{FF2B5EF4-FFF2-40B4-BE49-F238E27FC236}">
                <a16:creationId xmlns:a16="http://schemas.microsoft.com/office/drawing/2014/main" id="{D90A1287-E531-43C3-2232-347DA9D6B502}"/>
              </a:ext>
            </a:extLst>
          </p:cNvPr>
          <p:cNvSpPr/>
          <p:nvPr/>
        </p:nvSpPr>
        <p:spPr>
          <a:xfrm>
            <a:off x="5449412" y="2295151"/>
            <a:ext cx="558074" cy="763309"/>
          </a:xfrm>
          <a:custGeom>
            <a:avLst/>
            <a:gdLst>
              <a:gd name="connsiteX0" fmla="*/ 0 w 558074"/>
              <a:gd name="connsiteY0" fmla="*/ 381655 h 763309"/>
              <a:gd name="connsiteX1" fmla="*/ 279037 w 558074"/>
              <a:gd name="connsiteY1" fmla="*/ 0 h 763309"/>
              <a:gd name="connsiteX2" fmla="*/ 558074 w 558074"/>
              <a:gd name="connsiteY2" fmla="*/ 381655 h 763309"/>
              <a:gd name="connsiteX3" fmla="*/ 279037 w 558074"/>
              <a:gd name="connsiteY3" fmla="*/ 763309 h 763309"/>
              <a:gd name="connsiteX4" fmla="*/ 0 w 558074"/>
              <a:gd name="connsiteY4" fmla="*/ 381655 h 763309"/>
              <a:gd name="connsiteX0" fmla="*/ 0 w 558074"/>
              <a:gd name="connsiteY0" fmla="*/ 381655 h 763309"/>
              <a:gd name="connsiteX1" fmla="*/ 279037 w 558074"/>
              <a:gd name="connsiteY1" fmla="*/ 0 h 763309"/>
              <a:gd name="connsiteX2" fmla="*/ 558074 w 558074"/>
              <a:gd name="connsiteY2" fmla="*/ 432455 h 763309"/>
              <a:gd name="connsiteX3" fmla="*/ 279037 w 558074"/>
              <a:gd name="connsiteY3" fmla="*/ 763309 h 763309"/>
              <a:gd name="connsiteX4" fmla="*/ 0 w 558074"/>
              <a:gd name="connsiteY4" fmla="*/ 381655 h 763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8074" h="763309">
                <a:moveTo>
                  <a:pt x="0" y="381655"/>
                </a:moveTo>
                <a:lnTo>
                  <a:pt x="279037" y="0"/>
                </a:lnTo>
                <a:lnTo>
                  <a:pt x="558074" y="432455"/>
                </a:lnTo>
                <a:lnTo>
                  <a:pt x="279037" y="763309"/>
                </a:lnTo>
                <a:lnTo>
                  <a:pt x="0" y="381655"/>
                </a:lnTo>
                <a:close/>
              </a:path>
            </a:pathLst>
          </a:custGeom>
          <a:solidFill>
            <a:schemeClr val="accent6">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9" name="Diamond 58">
            <a:extLst>
              <a:ext uri="{FF2B5EF4-FFF2-40B4-BE49-F238E27FC236}">
                <a16:creationId xmlns:a16="http://schemas.microsoft.com/office/drawing/2014/main" id="{5B819655-8333-0702-D568-F3B41BCCE304}"/>
              </a:ext>
            </a:extLst>
          </p:cNvPr>
          <p:cNvSpPr/>
          <p:nvPr/>
        </p:nvSpPr>
        <p:spPr>
          <a:xfrm rot="180269">
            <a:off x="4866271" y="3777939"/>
            <a:ext cx="551205" cy="692695"/>
          </a:xfrm>
          <a:prstGeom prst="diamond">
            <a:avLst/>
          </a:prstGeom>
          <a:solidFill>
            <a:schemeClr val="accent2">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0" name="Diamond 59">
            <a:extLst>
              <a:ext uri="{FF2B5EF4-FFF2-40B4-BE49-F238E27FC236}">
                <a16:creationId xmlns:a16="http://schemas.microsoft.com/office/drawing/2014/main" id="{9BE33341-855E-6E5E-7FEB-996560FADAA0}"/>
              </a:ext>
            </a:extLst>
          </p:cNvPr>
          <p:cNvSpPr/>
          <p:nvPr/>
        </p:nvSpPr>
        <p:spPr>
          <a:xfrm>
            <a:off x="5735299" y="2742240"/>
            <a:ext cx="538811" cy="674329"/>
          </a:xfrm>
          <a:prstGeom prst="diamond">
            <a:avLst/>
          </a:prstGeom>
          <a:solidFill>
            <a:schemeClr val="accent6">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1" name="Diamond 60">
            <a:extLst>
              <a:ext uri="{FF2B5EF4-FFF2-40B4-BE49-F238E27FC236}">
                <a16:creationId xmlns:a16="http://schemas.microsoft.com/office/drawing/2014/main" id="{1F0D542B-1AD7-E715-0FF7-ED1F5A2F31AD}"/>
              </a:ext>
            </a:extLst>
          </p:cNvPr>
          <p:cNvSpPr/>
          <p:nvPr/>
        </p:nvSpPr>
        <p:spPr>
          <a:xfrm>
            <a:off x="6010062" y="2404924"/>
            <a:ext cx="551205" cy="677282"/>
          </a:xfrm>
          <a:prstGeom prst="diamond">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2" name="Diamond 61">
            <a:extLst>
              <a:ext uri="{FF2B5EF4-FFF2-40B4-BE49-F238E27FC236}">
                <a16:creationId xmlns:a16="http://schemas.microsoft.com/office/drawing/2014/main" id="{4E88D022-47B8-2AD3-1526-667B80F5DDCD}"/>
              </a:ext>
            </a:extLst>
          </p:cNvPr>
          <p:cNvSpPr/>
          <p:nvPr/>
        </p:nvSpPr>
        <p:spPr>
          <a:xfrm rot="16200000">
            <a:off x="5354010" y="3855905"/>
            <a:ext cx="682009" cy="538811"/>
          </a:xfrm>
          <a:custGeom>
            <a:avLst/>
            <a:gdLst>
              <a:gd name="connsiteX0" fmla="*/ 0 w 656608"/>
              <a:gd name="connsiteY0" fmla="*/ 269406 h 538811"/>
              <a:gd name="connsiteX1" fmla="*/ 328304 w 656608"/>
              <a:gd name="connsiteY1" fmla="*/ 0 h 538811"/>
              <a:gd name="connsiteX2" fmla="*/ 656608 w 656608"/>
              <a:gd name="connsiteY2" fmla="*/ 269406 h 538811"/>
              <a:gd name="connsiteX3" fmla="*/ 328304 w 656608"/>
              <a:gd name="connsiteY3" fmla="*/ 538811 h 538811"/>
              <a:gd name="connsiteX4" fmla="*/ 0 w 656608"/>
              <a:gd name="connsiteY4" fmla="*/ 269406 h 538811"/>
              <a:gd name="connsiteX0" fmla="*/ 0 w 690475"/>
              <a:gd name="connsiteY0" fmla="*/ 269406 h 538811"/>
              <a:gd name="connsiteX1" fmla="*/ 328304 w 690475"/>
              <a:gd name="connsiteY1" fmla="*/ 0 h 538811"/>
              <a:gd name="connsiteX2" fmla="*/ 690475 w 690475"/>
              <a:gd name="connsiteY2" fmla="*/ 311742 h 538811"/>
              <a:gd name="connsiteX3" fmla="*/ 328304 w 690475"/>
              <a:gd name="connsiteY3" fmla="*/ 538811 h 538811"/>
              <a:gd name="connsiteX4" fmla="*/ 0 w 690475"/>
              <a:gd name="connsiteY4" fmla="*/ 269406 h 538811"/>
              <a:gd name="connsiteX0" fmla="*/ 0 w 682009"/>
              <a:gd name="connsiteY0" fmla="*/ 244006 h 538811"/>
              <a:gd name="connsiteX1" fmla="*/ 319838 w 682009"/>
              <a:gd name="connsiteY1" fmla="*/ 0 h 538811"/>
              <a:gd name="connsiteX2" fmla="*/ 682009 w 682009"/>
              <a:gd name="connsiteY2" fmla="*/ 311742 h 538811"/>
              <a:gd name="connsiteX3" fmla="*/ 319838 w 682009"/>
              <a:gd name="connsiteY3" fmla="*/ 538811 h 538811"/>
              <a:gd name="connsiteX4" fmla="*/ 0 w 682009"/>
              <a:gd name="connsiteY4" fmla="*/ 244006 h 5388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2009" h="538811">
                <a:moveTo>
                  <a:pt x="0" y="244006"/>
                </a:moveTo>
                <a:lnTo>
                  <a:pt x="319838" y="0"/>
                </a:lnTo>
                <a:lnTo>
                  <a:pt x="682009" y="311742"/>
                </a:lnTo>
                <a:lnTo>
                  <a:pt x="319838" y="538811"/>
                </a:lnTo>
                <a:lnTo>
                  <a:pt x="0" y="244006"/>
                </a:lnTo>
                <a:close/>
              </a:path>
            </a:pathLst>
          </a:custGeom>
          <a:solidFill>
            <a:schemeClr val="accent6">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3" name="Diamond 62">
            <a:extLst>
              <a:ext uri="{FF2B5EF4-FFF2-40B4-BE49-F238E27FC236}">
                <a16:creationId xmlns:a16="http://schemas.microsoft.com/office/drawing/2014/main" id="{AE6F4B99-1145-B5B5-2086-547D19125940}"/>
              </a:ext>
            </a:extLst>
          </p:cNvPr>
          <p:cNvSpPr/>
          <p:nvPr/>
        </p:nvSpPr>
        <p:spPr>
          <a:xfrm>
            <a:off x="6252921" y="2736211"/>
            <a:ext cx="542924" cy="659347"/>
          </a:xfrm>
          <a:custGeom>
            <a:avLst/>
            <a:gdLst>
              <a:gd name="connsiteX0" fmla="*/ 0 w 542924"/>
              <a:gd name="connsiteY0" fmla="*/ 329674 h 659347"/>
              <a:gd name="connsiteX1" fmla="*/ 271462 w 542924"/>
              <a:gd name="connsiteY1" fmla="*/ 0 h 659347"/>
              <a:gd name="connsiteX2" fmla="*/ 542924 w 542924"/>
              <a:gd name="connsiteY2" fmla="*/ 329674 h 659347"/>
              <a:gd name="connsiteX3" fmla="*/ 271462 w 542924"/>
              <a:gd name="connsiteY3" fmla="*/ 659347 h 659347"/>
              <a:gd name="connsiteX4" fmla="*/ 0 w 542924"/>
              <a:gd name="connsiteY4" fmla="*/ 329674 h 659347"/>
              <a:gd name="connsiteX0" fmla="*/ 0 w 542924"/>
              <a:gd name="connsiteY0" fmla="*/ 329674 h 659347"/>
              <a:gd name="connsiteX1" fmla="*/ 313795 w 542924"/>
              <a:gd name="connsiteY1" fmla="*/ 0 h 659347"/>
              <a:gd name="connsiteX2" fmla="*/ 542924 w 542924"/>
              <a:gd name="connsiteY2" fmla="*/ 329674 h 659347"/>
              <a:gd name="connsiteX3" fmla="*/ 271462 w 542924"/>
              <a:gd name="connsiteY3" fmla="*/ 659347 h 659347"/>
              <a:gd name="connsiteX4" fmla="*/ 0 w 542924"/>
              <a:gd name="connsiteY4" fmla="*/ 329674 h 6593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2924" h="659347">
                <a:moveTo>
                  <a:pt x="0" y="329674"/>
                </a:moveTo>
                <a:lnTo>
                  <a:pt x="313795" y="0"/>
                </a:lnTo>
                <a:lnTo>
                  <a:pt x="542924" y="329674"/>
                </a:lnTo>
                <a:lnTo>
                  <a:pt x="271462" y="659347"/>
                </a:lnTo>
                <a:lnTo>
                  <a:pt x="0" y="329674"/>
                </a:lnTo>
                <a:close/>
              </a:path>
            </a:pathLst>
          </a:custGeom>
          <a:solidFill>
            <a:schemeClr val="accent6">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4" name="Diamond 63">
            <a:extLst>
              <a:ext uri="{FF2B5EF4-FFF2-40B4-BE49-F238E27FC236}">
                <a16:creationId xmlns:a16="http://schemas.microsoft.com/office/drawing/2014/main" id="{21C414EB-44B8-1D66-ECD7-F12C9CFED66E}"/>
              </a:ext>
            </a:extLst>
          </p:cNvPr>
          <p:cNvSpPr/>
          <p:nvPr/>
        </p:nvSpPr>
        <p:spPr>
          <a:xfrm>
            <a:off x="6002245" y="3093984"/>
            <a:ext cx="516921" cy="647358"/>
          </a:xfrm>
          <a:custGeom>
            <a:avLst/>
            <a:gdLst>
              <a:gd name="connsiteX0" fmla="*/ 0 w 516921"/>
              <a:gd name="connsiteY0" fmla="*/ 319446 h 638891"/>
              <a:gd name="connsiteX1" fmla="*/ 258461 w 516921"/>
              <a:gd name="connsiteY1" fmla="*/ 0 h 638891"/>
              <a:gd name="connsiteX2" fmla="*/ 516921 w 516921"/>
              <a:gd name="connsiteY2" fmla="*/ 319446 h 638891"/>
              <a:gd name="connsiteX3" fmla="*/ 258461 w 516921"/>
              <a:gd name="connsiteY3" fmla="*/ 638891 h 638891"/>
              <a:gd name="connsiteX4" fmla="*/ 0 w 516921"/>
              <a:gd name="connsiteY4" fmla="*/ 319446 h 638891"/>
              <a:gd name="connsiteX0" fmla="*/ 0 w 516921"/>
              <a:gd name="connsiteY0" fmla="*/ 319446 h 647358"/>
              <a:gd name="connsiteX1" fmla="*/ 258461 w 516921"/>
              <a:gd name="connsiteY1" fmla="*/ 0 h 647358"/>
              <a:gd name="connsiteX2" fmla="*/ 516921 w 516921"/>
              <a:gd name="connsiteY2" fmla="*/ 319446 h 647358"/>
              <a:gd name="connsiteX3" fmla="*/ 199194 w 516921"/>
              <a:gd name="connsiteY3" fmla="*/ 647358 h 647358"/>
              <a:gd name="connsiteX4" fmla="*/ 0 w 516921"/>
              <a:gd name="connsiteY4" fmla="*/ 319446 h 647358"/>
              <a:gd name="connsiteX0" fmla="*/ 0 w 516921"/>
              <a:gd name="connsiteY0" fmla="*/ 319446 h 647358"/>
              <a:gd name="connsiteX1" fmla="*/ 258461 w 516921"/>
              <a:gd name="connsiteY1" fmla="*/ 0 h 647358"/>
              <a:gd name="connsiteX2" fmla="*/ 516921 w 516921"/>
              <a:gd name="connsiteY2" fmla="*/ 319446 h 647358"/>
              <a:gd name="connsiteX3" fmla="*/ 233060 w 516921"/>
              <a:gd name="connsiteY3" fmla="*/ 647358 h 647358"/>
              <a:gd name="connsiteX4" fmla="*/ 0 w 516921"/>
              <a:gd name="connsiteY4" fmla="*/ 319446 h 6473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6921" h="647358">
                <a:moveTo>
                  <a:pt x="0" y="319446"/>
                </a:moveTo>
                <a:lnTo>
                  <a:pt x="258461" y="0"/>
                </a:lnTo>
                <a:lnTo>
                  <a:pt x="516921" y="319446"/>
                </a:lnTo>
                <a:lnTo>
                  <a:pt x="233060" y="647358"/>
                </a:lnTo>
                <a:lnTo>
                  <a:pt x="0" y="319446"/>
                </a:lnTo>
                <a:close/>
              </a:path>
            </a:pathLst>
          </a:custGeom>
          <a:solidFill>
            <a:schemeClr val="accent6">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6" name="Diamond 65">
            <a:extLst>
              <a:ext uri="{FF2B5EF4-FFF2-40B4-BE49-F238E27FC236}">
                <a16:creationId xmlns:a16="http://schemas.microsoft.com/office/drawing/2014/main" id="{7AC6026B-58D5-4990-9432-E83E9BF9D18C}"/>
              </a:ext>
            </a:extLst>
          </p:cNvPr>
          <p:cNvSpPr/>
          <p:nvPr/>
        </p:nvSpPr>
        <p:spPr>
          <a:xfrm>
            <a:off x="6484107" y="3802943"/>
            <a:ext cx="551205" cy="677282"/>
          </a:xfrm>
          <a:prstGeom prst="diamond">
            <a:avLst/>
          </a:prstGeom>
          <a:solidFill>
            <a:srgbClr val="00B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7" name="Diamond 66">
            <a:extLst>
              <a:ext uri="{FF2B5EF4-FFF2-40B4-BE49-F238E27FC236}">
                <a16:creationId xmlns:a16="http://schemas.microsoft.com/office/drawing/2014/main" id="{FBCB8525-0911-B050-9AE3-17287823C4A0}"/>
              </a:ext>
            </a:extLst>
          </p:cNvPr>
          <p:cNvSpPr/>
          <p:nvPr/>
        </p:nvSpPr>
        <p:spPr>
          <a:xfrm>
            <a:off x="7031183" y="3794388"/>
            <a:ext cx="538811" cy="674329"/>
          </a:xfrm>
          <a:prstGeom prst="diamond">
            <a:avLst/>
          </a:prstGeom>
          <a:solidFill>
            <a:schemeClr val="accent6">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8" name="Diamond 67">
            <a:extLst>
              <a:ext uri="{FF2B5EF4-FFF2-40B4-BE49-F238E27FC236}">
                <a16:creationId xmlns:a16="http://schemas.microsoft.com/office/drawing/2014/main" id="{B4247324-AE51-E3FF-DC4F-C3EABA864A09}"/>
              </a:ext>
            </a:extLst>
          </p:cNvPr>
          <p:cNvSpPr/>
          <p:nvPr/>
        </p:nvSpPr>
        <p:spPr>
          <a:xfrm>
            <a:off x="6760614" y="3431194"/>
            <a:ext cx="538811" cy="674329"/>
          </a:xfrm>
          <a:prstGeom prst="diamond">
            <a:avLst/>
          </a:prstGeom>
          <a:solidFill>
            <a:schemeClr val="accent6">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9" name="Diamond 68">
            <a:extLst>
              <a:ext uri="{FF2B5EF4-FFF2-40B4-BE49-F238E27FC236}">
                <a16:creationId xmlns:a16="http://schemas.microsoft.com/office/drawing/2014/main" id="{D4DB3053-82A7-AA9A-0804-FFDD0A9E7458}"/>
              </a:ext>
            </a:extLst>
          </p:cNvPr>
          <p:cNvSpPr/>
          <p:nvPr/>
        </p:nvSpPr>
        <p:spPr>
          <a:xfrm>
            <a:off x="7301655" y="3449386"/>
            <a:ext cx="538811" cy="674329"/>
          </a:xfrm>
          <a:prstGeom prst="diamond">
            <a:avLst/>
          </a:prstGeom>
          <a:solidFill>
            <a:schemeClr val="accent6">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0" name="Diamond 69">
            <a:extLst>
              <a:ext uri="{FF2B5EF4-FFF2-40B4-BE49-F238E27FC236}">
                <a16:creationId xmlns:a16="http://schemas.microsoft.com/office/drawing/2014/main" id="{5180A6A1-822C-50D7-8578-79E7031509DE}"/>
              </a:ext>
            </a:extLst>
          </p:cNvPr>
          <p:cNvSpPr/>
          <p:nvPr/>
        </p:nvSpPr>
        <p:spPr>
          <a:xfrm>
            <a:off x="7557580" y="3794726"/>
            <a:ext cx="538811" cy="674329"/>
          </a:xfrm>
          <a:prstGeom prst="diamond">
            <a:avLst/>
          </a:prstGeom>
          <a:solidFill>
            <a:schemeClr val="accent6">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Slide Number Placeholder 1">
            <a:extLst>
              <a:ext uri="{FF2B5EF4-FFF2-40B4-BE49-F238E27FC236}">
                <a16:creationId xmlns:a16="http://schemas.microsoft.com/office/drawing/2014/main" id="{67270C50-0599-39F7-C4A8-ACDD3B5F2BDB}"/>
              </a:ext>
            </a:extLst>
          </p:cNvPr>
          <p:cNvSpPr>
            <a:spLocks noGrp="1"/>
          </p:cNvSpPr>
          <p:nvPr>
            <p:ph type="sldNum" sz="quarter" idx="12"/>
          </p:nvPr>
        </p:nvSpPr>
        <p:spPr>
          <a:xfrm>
            <a:off x="8578238" y="6366931"/>
            <a:ext cx="2743200" cy="365125"/>
          </a:xfrm>
        </p:spPr>
        <p:txBody>
          <a:bodyPr/>
          <a:lstStyle/>
          <a:p>
            <a:fld id="{327AB9C6-218B-485D-B813-B7E9664F774C}" type="slidenum">
              <a:rPr lang="en-IN" smtClean="0"/>
              <a:t>14</a:t>
            </a:fld>
            <a:endParaRPr lang="en-US"/>
          </a:p>
        </p:txBody>
      </p:sp>
    </p:spTree>
    <p:extLst>
      <p:ext uri="{BB962C8B-B14F-4D97-AF65-F5344CB8AC3E}">
        <p14:creationId xmlns:p14="http://schemas.microsoft.com/office/powerpoint/2010/main" val="37211840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97000">
              <a:schemeClr val="accent1">
                <a:lumMod val="5000"/>
                <a:lumOff val="95000"/>
              </a:schemeClr>
            </a:gs>
            <a:gs pos="100000">
              <a:schemeClr val="accent1">
                <a:lumMod val="45000"/>
                <a:lumOff val="55000"/>
              </a:schemeClr>
            </a:gs>
            <a:gs pos="100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8DC023C-F9FA-4A26-B94D-D452ECB3A3AA}"/>
              </a:ext>
            </a:extLst>
          </p:cNvPr>
          <p:cNvSpPr>
            <a:spLocks noGrp="1"/>
          </p:cNvSpPr>
          <p:nvPr>
            <p:ph type="title"/>
          </p:nvPr>
        </p:nvSpPr>
        <p:spPr>
          <a:xfrm>
            <a:off x="838200" y="356556"/>
            <a:ext cx="10515600" cy="1325563"/>
          </a:xfrm>
        </p:spPr>
        <p:txBody>
          <a:bodyPr/>
          <a:lstStyle/>
          <a:p>
            <a:r>
              <a:rPr lang="en-IN">
                <a:effectLst/>
              </a:rPr>
              <a:t/>
            </a:r>
            <a:br>
              <a:rPr lang="en-IN">
                <a:effectLst/>
              </a:rPr>
            </a:br>
            <a:endParaRPr lang="en-US"/>
          </a:p>
        </p:txBody>
      </p:sp>
      <p:sp>
        <p:nvSpPr>
          <p:cNvPr id="2" name="Slide Number Placeholder 1">
            <a:extLst>
              <a:ext uri="{FF2B5EF4-FFF2-40B4-BE49-F238E27FC236}">
                <a16:creationId xmlns:a16="http://schemas.microsoft.com/office/drawing/2014/main" id="{46816F5D-D418-DF58-4B69-4D56B1F409C1}"/>
              </a:ext>
            </a:extLst>
          </p:cNvPr>
          <p:cNvSpPr>
            <a:spLocks noGrp="1"/>
          </p:cNvSpPr>
          <p:nvPr>
            <p:ph type="sldNum" sz="quarter" idx="12"/>
          </p:nvPr>
        </p:nvSpPr>
        <p:spPr/>
        <p:txBody>
          <a:bodyPr/>
          <a:lstStyle/>
          <a:p>
            <a:fld id="{327AB9C6-218B-485D-B813-B7E9664F774C}" type="slidenum">
              <a:rPr lang="en-IN" smtClean="0"/>
              <a:t>15</a:t>
            </a:fld>
            <a:endParaRPr lang="en-US"/>
          </a:p>
        </p:txBody>
      </p:sp>
      <p:sp>
        <p:nvSpPr>
          <p:cNvPr id="7" name="Triangle 6">
            <a:extLst>
              <a:ext uri="{FF2B5EF4-FFF2-40B4-BE49-F238E27FC236}">
                <a16:creationId xmlns:a16="http://schemas.microsoft.com/office/drawing/2014/main" id="{A51AD359-BDF6-5C08-D5B9-A5E8C2EB8C31}"/>
              </a:ext>
            </a:extLst>
          </p:cNvPr>
          <p:cNvSpPr/>
          <p:nvPr/>
        </p:nvSpPr>
        <p:spPr>
          <a:xfrm>
            <a:off x="4321316" y="242250"/>
            <a:ext cx="3310890" cy="1988185"/>
          </a:xfrm>
          <a:prstGeom prst="triangle">
            <a:avLst/>
          </a:prstGeom>
          <a:solidFill>
            <a:srgbClr val="FBE5D6"/>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a:t>INTERRELATIONSHIP BETWEEN TECHNICAL DESCRIPTORS</a:t>
            </a:r>
          </a:p>
        </p:txBody>
      </p:sp>
      <p:sp>
        <p:nvSpPr>
          <p:cNvPr id="8" name="Rectangle 7">
            <a:extLst>
              <a:ext uri="{FF2B5EF4-FFF2-40B4-BE49-F238E27FC236}">
                <a16:creationId xmlns:a16="http://schemas.microsoft.com/office/drawing/2014/main" id="{B087179E-94BB-5704-5DAA-828C34300DD6}"/>
              </a:ext>
            </a:extLst>
          </p:cNvPr>
          <p:cNvSpPr/>
          <p:nvPr/>
        </p:nvSpPr>
        <p:spPr>
          <a:xfrm>
            <a:off x="4335780" y="2344741"/>
            <a:ext cx="3310890" cy="534038"/>
          </a:xfrm>
          <a:prstGeom prst="rect">
            <a:avLst/>
          </a:prstGeom>
          <a:solidFill>
            <a:schemeClr val="accent6">
              <a:lumMod val="20000"/>
              <a:lumOff val="80000"/>
            </a:schemeClr>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a:t>TECHNICAL DESCRIPTORS</a:t>
            </a:r>
          </a:p>
          <a:p>
            <a:pPr algn="ctr"/>
            <a:r>
              <a:rPr lang="en-US" sz="1200"/>
              <a:t>(VOICE OF ORGANIZATION)</a:t>
            </a:r>
          </a:p>
        </p:txBody>
      </p:sp>
      <p:sp>
        <p:nvSpPr>
          <p:cNvPr id="9" name="Rectangle 8">
            <a:extLst>
              <a:ext uri="{FF2B5EF4-FFF2-40B4-BE49-F238E27FC236}">
                <a16:creationId xmlns:a16="http://schemas.microsoft.com/office/drawing/2014/main" id="{C1DCFE44-EB69-CAB7-2F5B-E41EF4A868D5}"/>
              </a:ext>
            </a:extLst>
          </p:cNvPr>
          <p:cNvSpPr/>
          <p:nvPr/>
        </p:nvSpPr>
        <p:spPr>
          <a:xfrm>
            <a:off x="4335780" y="3020057"/>
            <a:ext cx="3310890" cy="2391731"/>
          </a:xfrm>
          <a:prstGeom prst="rect">
            <a:avLst/>
          </a:prstGeom>
          <a:solidFill>
            <a:schemeClr val="accent1">
              <a:lumMod val="20000"/>
              <a:lumOff val="80000"/>
            </a:schemeClr>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a:t>RELATONSHIP BETWEEN REQUIRMENTS AND DESCRIPTORS</a:t>
            </a:r>
          </a:p>
        </p:txBody>
      </p:sp>
      <p:sp>
        <p:nvSpPr>
          <p:cNvPr id="10" name="Rectangle 9">
            <a:extLst>
              <a:ext uri="{FF2B5EF4-FFF2-40B4-BE49-F238E27FC236}">
                <a16:creationId xmlns:a16="http://schemas.microsoft.com/office/drawing/2014/main" id="{4E043C11-AF4C-E3B8-65F3-1B1A9C8923B8}"/>
              </a:ext>
            </a:extLst>
          </p:cNvPr>
          <p:cNvSpPr/>
          <p:nvPr/>
        </p:nvSpPr>
        <p:spPr>
          <a:xfrm rot="-5400000">
            <a:off x="2675093" y="3935888"/>
            <a:ext cx="2391731" cy="560071"/>
          </a:xfrm>
          <a:prstGeom prst="rect">
            <a:avLst/>
          </a:prstGeom>
          <a:solidFill>
            <a:schemeClr val="accent2">
              <a:lumMod val="20000"/>
              <a:lumOff val="80000"/>
            </a:schemeClr>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a:t>CUSTOMER REQUIRMENT</a:t>
            </a:r>
          </a:p>
          <a:p>
            <a:pPr algn="ctr"/>
            <a:r>
              <a:rPr lang="en-US" sz="1200"/>
              <a:t>(VOICE OF THE CUSTOMER)</a:t>
            </a:r>
          </a:p>
        </p:txBody>
      </p:sp>
      <p:sp>
        <p:nvSpPr>
          <p:cNvPr id="11" name="Rectangle 10">
            <a:extLst>
              <a:ext uri="{FF2B5EF4-FFF2-40B4-BE49-F238E27FC236}">
                <a16:creationId xmlns:a16="http://schemas.microsoft.com/office/drawing/2014/main" id="{2F933F51-0055-0084-5508-C186581BF32D}"/>
              </a:ext>
            </a:extLst>
          </p:cNvPr>
          <p:cNvSpPr/>
          <p:nvPr/>
        </p:nvSpPr>
        <p:spPr>
          <a:xfrm rot="-5400000">
            <a:off x="6870425" y="3935886"/>
            <a:ext cx="2391731" cy="560072"/>
          </a:xfrm>
          <a:prstGeom prst="rect">
            <a:avLst/>
          </a:prstGeom>
          <a:solidFill>
            <a:schemeClr val="accent2">
              <a:lumMod val="20000"/>
              <a:lumOff val="80000"/>
            </a:schemeClr>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a:t>PRIORITIZED CUSTOMER (COMPETITIVE AND BENCHMARKING ANALYSIS)</a:t>
            </a:r>
          </a:p>
        </p:txBody>
      </p:sp>
      <p:sp>
        <p:nvSpPr>
          <p:cNvPr id="12" name="Rectangle 11">
            <a:extLst>
              <a:ext uri="{FF2B5EF4-FFF2-40B4-BE49-F238E27FC236}">
                <a16:creationId xmlns:a16="http://schemas.microsoft.com/office/drawing/2014/main" id="{94A39312-3568-F3FE-84C0-328776BEC9D4}"/>
              </a:ext>
            </a:extLst>
          </p:cNvPr>
          <p:cNvSpPr/>
          <p:nvPr/>
        </p:nvSpPr>
        <p:spPr>
          <a:xfrm>
            <a:off x="4335780" y="5526094"/>
            <a:ext cx="3310890" cy="534038"/>
          </a:xfrm>
          <a:prstGeom prst="rect">
            <a:avLst/>
          </a:prstGeom>
          <a:solidFill>
            <a:srgbClr val="FBE5D6"/>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a:t>PRIORITIZED TECHNICAL DESCRIPTORS</a:t>
            </a:r>
          </a:p>
        </p:txBody>
      </p:sp>
    </p:spTree>
    <p:extLst>
      <p:ext uri="{BB962C8B-B14F-4D97-AF65-F5344CB8AC3E}">
        <p14:creationId xmlns:p14="http://schemas.microsoft.com/office/powerpoint/2010/main" val="6001179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97000">
              <a:schemeClr val="accent1">
                <a:lumMod val="5000"/>
                <a:lumOff val="95000"/>
              </a:schemeClr>
            </a:gs>
            <a:gs pos="100000">
              <a:schemeClr val="accent1">
                <a:lumMod val="45000"/>
                <a:lumOff val="55000"/>
              </a:schemeClr>
            </a:gs>
            <a:gs pos="100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8DC023C-F9FA-4A26-B94D-D452ECB3A3AA}"/>
              </a:ext>
            </a:extLst>
          </p:cNvPr>
          <p:cNvSpPr>
            <a:spLocks noGrp="1"/>
          </p:cNvSpPr>
          <p:nvPr>
            <p:ph type="title"/>
          </p:nvPr>
        </p:nvSpPr>
        <p:spPr>
          <a:xfrm>
            <a:off x="965200" y="1889920"/>
            <a:ext cx="10515600" cy="1325563"/>
          </a:xfrm>
        </p:spPr>
        <p:txBody>
          <a:bodyPr/>
          <a:lstStyle/>
          <a:p>
            <a:r>
              <a:rPr lang="en-IN">
                <a:effectLst/>
              </a:rPr>
              <a:t/>
            </a:r>
            <a:br>
              <a:rPr lang="en-IN">
                <a:effectLst/>
              </a:rPr>
            </a:br>
            <a:endParaRPr lang="en-US"/>
          </a:p>
        </p:txBody>
      </p:sp>
      <p:sp>
        <p:nvSpPr>
          <p:cNvPr id="2" name="Slide Number Placeholder 1">
            <a:extLst>
              <a:ext uri="{FF2B5EF4-FFF2-40B4-BE49-F238E27FC236}">
                <a16:creationId xmlns:a16="http://schemas.microsoft.com/office/drawing/2014/main" id="{46816F5D-D418-DF58-4B69-4D56B1F409C1}"/>
              </a:ext>
            </a:extLst>
          </p:cNvPr>
          <p:cNvSpPr>
            <a:spLocks noGrp="1"/>
          </p:cNvSpPr>
          <p:nvPr>
            <p:ph type="sldNum" sz="quarter" idx="12"/>
          </p:nvPr>
        </p:nvSpPr>
        <p:spPr>
          <a:xfrm>
            <a:off x="9461500" y="6280150"/>
            <a:ext cx="2743200" cy="365125"/>
          </a:xfrm>
        </p:spPr>
        <p:txBody>
          <a:bodyPr/>
          <a:lstStyle/>
          <a:p>
            <a:fld id="{327AB9C6-218B-485D-B813-B7E9664F774C}" type="slidenum">
              <a:rPr lang="en-IN" smtClean="0"/>
              <a:t>16</a:t>
            </a:fld>
            <a:endParaRPr lang="en-US"/>
          </a:p>
        </p:txBody>
      </p:sp>
      <p:pic>
        <p:nvPicPr>
          <p:cNvPr id="4" name="Picture 3">
            <a:extLst>
              <a:ext uri="{FF2B5EF4-FFF2-40B4-BE49-F238E27FC236}">
                <a16:creationId xmlns:a16="http://schemas.microsoft.com/office/drawing/2014/main" id="{AF0129B7-DBAF-17FD-2F18-177F89F9D9A1}"/>
              </a:ext>
            </a:extLst>
          </p:cNvPr>
          <p:cNvPicPr>
            <a:picLocks noChangeAspect="1"/>
          </p:cNvPicPr>
          <p:nvPr/>
        </p:nvPicPr>
        <p:blipFill rotWithShape="1">
          <a:blip r:embed="rId3"/>
          <a:srcRect l="768" t="1254" r="802" b="1485"/>
          <a:stretch/>
        </p:blipFill>
        <p:spPr>
          <a:xfrm>
            <a:off x="-12700" y="48101"/>
            <a:ext cx="12204700" cy="6761798"/>
          </a:xfrm>
          <a:prstGeom prst="rect">
            <a:avLst/>
          </a:prstGeom>
        </p:spPr>
      </p:pic>
    </p:spTree>
    <p:extLst>
      <p:ext uri="{BB962C8B-B14F-4D97-AF65-F5344CB8AC3E}">
        <p14:creationId xmlns:p14="http://schemas.microsoft.com/office/powerpoint/2010/main" val="30246964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97000">
              <a:schemeClr val="accent1">
                <a:lumMod val="5000"/>
                <a:lumOff val="95000"/>
              </a:schemeClr>
            </a:gs>
            <a:gs pos="100000">
              <a:schemeClr val="accent1">
                <a:lumMod val="45000"/>
                <a:lumOff val="55000"/>
              </a:schemeClr>
            </a:gs>
            <a:gs pos="100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1B8BA8-1D70-A1B6-C915-F6DDBA0EE59A}"/>
              </a:ext>
            </a:extLst>
          </p:cNvPr>
          <p:cNvSpPr>
            <a:spLocks noGrp="1"/>
          </p:cNvSpPr>
          <p:nvPr>
            <p:ph type="title"/>
          </p:nvPr>
        </p:nvSpPr>
        <p:spPr>
          <a:xfrm>
            <a:off x="838200" y="365126"/>
            <a:ext cx="10515600" cy="445579"/>
          </a:xfrm>
        </p:spPr>
        <p:txBody>
          <a:bodyPr>
            <a:normAutofit fontScale="90000"/>
          </a:bodyPr>
          <a:lstStyle/>
          <a:p>
            <a:r>
              <a:rPr lang="en-US"/>
              <a:t>Metric and Competitive Benchmarking</a:t>
            </a:r>
          </a:p>
        </p:txBody>
      </p:sp>
      <p:graphicFrame>
        <p:nvGraphicFramePr>
          <p:cNvPr id="4" name="Content Placeholder 3">
            <a:extLst>
              <a:ext uri="{FF2B5EF4-FFF2-40B4-BE49-F238E27FC236}">
                <a16:creationId xmlns:a16="http://schemas.microsoft.com/office/drawing/2014/main" id="{F54AD9B6-3825-341E-590A-FB3A9A3CEBB7}"/>
              </a:ext>
            </a:extLst>
          </p:cNvPr>
          <p:cNvGraphicFramePr>
            <a:graphicFrameLocks noGrp="1"/>
          </p:cNvGraphicFramePr>
          <p:nvPr>
            <p:ph idx="1"/>
            <p:extLst>
              <p:ext uri="{D42A27DB-BD31-4B8C-83A1-F6EECF244321}">
                <p14:modId xmlns:p14="http://schemas.microsoft.com/office/powerpoint/2010/main" val="1484676509"/>
              </p:ext>
            </p:extLst>
          </p:nvPr>
        </p:nvGraphicFramePr>
        <p:xfrm>
          <a:off x="951324" y="810707"/>
          <a:ext cx="9431167" cy="5852160"/>
        </p:xfrm>
        <a:graphic>
          <a:graphicData uri="http://schemas.openxmlformats.org/drawingml/2006/table">
            <a:tbl>
              <a:tblPr firstRow="1" bandRow="1">
                <a:tableStyleId>{5C22544A-7EE6-4342-B048-85BDC9FD1C3A}</a:tableStyleId>
              </a:tblPr>
              <a:tblGrid>
                <a:gridCol w="3317547">
                  <a:extLst>
                    <a:ext uri="{9D8B030D-6E8A-4147-A177-3AD203B41FA5}">
                      <a16:colId xmlns:a16="http://schemas.microsoft.com/office/drawing/2014/main" val="845454877"/>
                    </a:ext>
                  </a:extLst>
                </a:gridCol>
                <a:gridCol w="873374">
                  <a:extLst>
                    <a:ext uri="{9D8B030D-6E8A-4147-A177-3AD203B41FA5}">
                      <a16:colId xmlns:a16="http://schemas.microsoft.com/office/drawing/2014/main" val="1301844643"/>
                    </a:ext>
                  </a:extLst>
                </a:gridCol>
                <a:gridCol w="1630055">
                  <a:extLst>
                    <a:ext uri="{9D8B030D-6E8A-4147-A177-3AD203B41FA5}">
                      <a16:colId xmlns:a16="http://schemas.microsoft.com/office/drawing/2014/main" val="3473057558"/>
                    </a:ext>
                  </a:extLst>
                </a:gridCol>
                <a:gridCol w="1630055">
                  <a:extLst>
                    <a:ext uri="{9D8B030D-6E8A-4147-A177-3AD203B41FA5}">
                      <a16:colId xmlns:a16="http://schemas.microsoft.com/office/drawing/2014/main" val="2642454846"/>
                    </a:ext>
                  </a:extLst>
                </a:gridCol>
                <a:gridCol w="1980136">
                  <a:extLst>
                    <a:ext uri="{9D8B030D-6E8A-4147-A177-3AD203B41FA5}">
                      <a16:colId xmlns:a16="http://schemas.microsoft.com/office/drawing/2014/main" val="168789903"/>
                    </a:ext>
                  </a:extLst>
                </a:gridCol>
              </a:tblGrid>
              <a:tr h="276465">
                <a:tc>
                  <a:txBody>
                    <a:bodyPr/>
                    <a:lstStyle/>
                    <a:p>
                      <a:r>
                        <a:rPr lang="en-GB"/>
                        <a:t>Metrics</a:t>
                      </a:r>
                      <a:endParaRPr lang="en-IN"/>
                    </a:p>
                  </a:txBody>
                  <a:tcPr/>
                </a:tc>
                <a:tc>
                  <a:txBody>
                    <a:bodyPr/>
                    <a:lstStyle/>
                    <a:p>
                      <a:r>
                        <a:rPr lang="en-GB"/>
                        <a:t>Unit</a:t>
                      </a:r>
                      <a:endParaRPr lang="en-IN"/>
                    </a:p>
                  </a:txBody>
                  <a:tcPr/>
                </a:tc>
                <a:tc>
                  <a:txBody>
                    <a:bodyPr/>
                    <a:lstStyle/>
                    <a:p>
                      <a:r>
                        <a:rPr lang="en-GB"/>
                        <a:t>Product 1</a:t>
                      </a:r>
                      <a:endParaRPr lang="en-IN"/>
                    </a:p>
                  </a:txBody>
                  <a:tcPr/>
                </a:tc>
                <a:tc>
                  <a:txBody>
                    <a:bodyPr/>
                    <a:lstStyle/>
                    <a:p>
                      <a:r>
                        <a:rPr lang="en-GB"/>
                        <a:t>Product 2</a:t>
                      </a:r>
                      <a:endParaRPr lang="en-IN"/>
                    </a:p>
                  </a:txBody>
                  <a:tcPr/>
                </a:tc>
                <a:tc>
                  <a:txBody>
                    <a:bodyPr/>
                    <a:lstStyle/>
                    <a:p>
                      <a:r>
                        <a:rPr lang="en-GB"/>
                        <a:t>Target</a:t>
                      </a:r>
                      <a:endParaRPr lang="en-IN"/>
                    </a:p>
                  </a:txBody>
                  <a:tcPr/>
                </a:tc>
                <a:extLst>
                  <a:ext uri="{0D108BD9-81ED-4DB2-BD59-A6C34878D82A}">
                    <a16:rowId xmlns:a16="http://schemas.microsoft.com/office/drawing/2014/main" val="1221765066"/>
                  </a:ext>
                </a:extLst>
              </a:tr>
              <a:tr h="276465">
                <a:tc>
                  <a:txBody>
                    <a:bodyPr/>
                    <a:lstStyle/>
                    <a:p>
                      <a:r>
                        <a:rPr lang="en-GB"/>
                        <a:t>Length of bench</a:t>
                      </a:r>
                      <a:endParaRPr lang="en-IN"/>
                    </a:p>
                  </a:txBody>
                  <a:tcPr/>
                </a:tc>
                <a:tc>
                  <a:txBody>
                    <a:bodyPr/>
                    <a:lstStyle/>
                    <a:p>
                      <a:r>
                        <a:rPr lang="en-IN"/>
                        <a:t>mm</a:t>
                      </a:r>
                    </a:p>
                  </a:txBody>
                  <a:tcPr/>
                </a:tc>
                <a:tc>
                  <a:txBody>
                    <a:bodyPr/>
                    <a:lstStyle/>
                    <a:p>
                      <a:r>
                        <a:rPr lang="en-IN"/>
                        <a:t>1890</a:t>
                      </a:r>
                    </a:p>
                  </a:txBody>
                  <a:tcPr/>
                </a:tc>
                <a:tc>
                  <a:txBody>
                    <a:bodyPr/>
                    <a:lstStyle/>
                    <a:p>
                      <a:r>
                        <a:rPr lang="en-IN"/>
                        <a:t>1800</a:t>
                      </a:r>
                    </a:p>
                  </a:txBody>
                  <a:tcPr/>
                </a:tc>
                <a:tc>
                  <a:txBody>
                    <a:bodyPr/>
                    <a:lstStyle/>
                    <a:p>
                      <a:r>
                        <a:rPr lang="en-GB"/>
                        <a:t>1850</a:t>
                      </a:r>
                      <a:endParaRPr lang="en-IN"/>
                    </a:p>
                  </a:txBody>
                  <a:tcPr/>
                </a:tc>
                <a:extLst>
                  <a:ext uri="{0D108BD9-81ED-4DB2-BD59-A6C34878D82A}">
                    <a16:rowId xmlns:a16="http://schemas.microsoft.com/office/drawing/2014/main" val="483664401"/>
                  </a:ext>
                </a:extLst>
              </a:tr>
              <a:tr h="276465">
                <a:tc>
                  <a:txBody>
                    <a:bodyPr/>
                    <a:lstStyle/>
                    <a:p>
                      <a:r>
                        <a:rPr lang="en-GB"/>
                        <a:t>Height of bench</a:t>
                      </a:r>
                      <a:endParaRPr lang="en-IN"/>
                    </a:p>
                  </a:txBody>
                  <a:tcPr/>
                </a:tc>
                <a:tc>
                  <a:txBody>
                    <a:bodyPr/>
                    <a:lstStyle/>
                    <a:p>
                      <a:r>
                        <a:rPr lang="en-IN"/>
                        <a:t>mm</a:t>
                      </a:r>
                    </a:p>
                  </a:txBody>
                  <a:tcPr/>
                </a:tc>
                <a:tc>
                  <a:txBody>
                    <a:bodyPr/>
                    <a:lstStyle/>
                    <a:p>
                      <a:r>
                        <a:rPr lang="en-IN"/>
                        <a:t>462</a:t>
                      </a:r>
                    </a:p>
                  </a:txBody>
                  <a:tcPr/>
                </a:tc>
                <a:tc>
                  <a:txBody>
                    <a:bodyPr/>
                    <a:lstStyle/>
                    <a:p>
                      <a:r>
                        <a:rPr lang="en-IN"/>
                        <a:t>540</a:t>
                      </a:r>
                    </a:p>
                  </a:txBody>
                  <a:tcPr/>
                </a:tc>
                <a:tc>
                  <a:txBody>
                    <a:bodyPr/>
                    <a:lstStyle/>
                    <a:p>
                      <a:r>
                        <a:rPr lang="en-GB"/>
                        <a:t>500</a:t>
                      </a:r>
                      <a:endParaRPr lang="en-IN"/>
                    </a:p>
                  </a:txBody>
                  <a:tcPr/>
                </a:tc>
                <a:extLst>
                  <a:ext uri="{0D108BD9-81ED-4DB2-BD59-A6C34878D82A}">
                    <a16:rowId xmlns:a16="http://schemas.microsoft.com/office/drawing/2014/main" val="2796563923"/>
                  </a:ext>
                </a:extLst>
              </a:tr>
              <a:tr h="27646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a:t>Depth of bench</a:t>
                      </a:r>
                      <a:endParaRPr lang="en-IN"/>
                    </a:p>
                  </a:txBody>
                  <a:tcPr/>
                </a:tc>
                <a:tc>
                  <a:txBody>
                    <a:bodyPr/>
                    <a:lstStyle/>
                    <a:p>
                      <a:r>
                        <a:rPr lang="en-IN"/>
                        <a:t>mm</a:t>
                      </a:r>
                    </a:p>
                  </a:txBody>
                  <a:tcPr/>
                </a:tc>
                <a:tc>
                  <a:txBody>
                    <a:bodyPr/>
                    <a:lstStyle/>
                    <a:p>
                      <a:r>
                        <a:rPr lang="en-IN"/>
                        <a:t>610</a:t>
                      </a:r>
                    </a:p>
                  </a:txBody>
                  <a:tcPr/>
                </a:tc>
                <a:tc>
                  <a:txBody>
                    <a:bodyPr/>
                    <a:lstStyle/>
                    <a:p>
                      <a:r>
                        <a:rPr lang="en-IN"/>
                        <a:t>640</a:t>
                      </a:r>
                    </a:p>
                  </a:txBody>
                  <a:tcPr/>
                </a:tc>
                <a:tc>
                  <a:txBody>
                    <a:bodyPr/>
                    <a:lstStyle/>
                    <a:p>
                      <a:r>
                        <a:rPr lang="en-GB"/>
                        <a:t>650</a:t>
                      </a:r>
                      <a:endParaRPr lang="en-IN"/>
                    </a:p>
                  </a:txBody>
                  <a:tcPr/>
                </a:tc>
                <a:extLst>
                  <a:ext uri="{0D108BD9-81ED-4DB2-BD59-A6C34878D82A}">
                    <a16:rowId xmlns:a16="http://schemas.microsoft.com/office/drawing/2014/main" val="2652009710"/>
                  </a:ext>
                </a:extLst>
              </a:tr>
              <a:tr h="27646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a:t>Width of hand-rest</a:t>
                      </a:r>
                    </a:p>
                  </a:txBody>
                  <a:tcPr/>
                </a:tc>
                <a:tc>
                  <a:txBody>
                    <a:bodyPr/>
                    <a:lstStyle/>
                    <a:p>
                      <a:r>
                        <a:rPr lang="en-IN"/>
                        <a:t>mm</a:t>
                      </a:r>
                    </a:p>
                  </a:txBody>
                  <a:tcPr/>
                </a:tc>
                <a:tc>
                  <a:txBody>
                    <a:bodyPr/>
                    <a:lstStyle/>
                    <a:p>
                      <a:r>
                        <a:rPr lang="en-IN"/>
                        <a:t>50</a:t>
                      </a:r>
                    </a:p>
                  </a:txBody>
                  <a:tcPr/>
                </a:tc>
                <a:tc>
                  <a:txBody>
                    <a:bodyPr/>
                    <a:lstStyle/>
                    <a:p>
                      <a:r>
                        <a:rPr lang="en-IN"/>
                        <a:t>40</a:t>
                      </a:r>
                    </a:p>
                  </a:txBody>
                  <a:tcPr/>
                </a:tc>
                <a:tc>
                  <a:txBody>
                    <a:bodyPr/>
                    <a:lstStyle/>
                    <a:p>
                      <a:r>
                        <a:rPr lang="en-GB"/>
                        <a:t>50</a:t>
                      </a:r>
                      <a:endParaRPr lang="en-IN"/>
                    </a:p>
                  </a:txBody>
                  <a:tcPr/>
                </a:tc>
                <a:extLst>
                  <a:ext uri="{0D108BD9-81ED-4DB2-BD59-A6C34878D82A}">
                    <a16:rowId xmlns:a16="http://schemas.microsoft.com/office/drawing/2014/main" val="176441699"/>
                  </a:ext>
                </a:extLst>
              </a:tr>
              <a:tr h="276465">
                <a:tc>
                  <a:txBody>
                    <a:bodyPr/>
                    <a:lstStyle/>
                    <a:p>
                      <a:r>
                        <a:rPr lang="en-IN"/>
                        <a:t>weight</a:t>
                      </a:r>
                    </a:p>
                  </a:txBody>
                  <a:tcPr/>
                </a:tc>
                <a:tc>
                  <a:txBody>
                    <a:bodyPr/>
                    <a:lstStyle/>
                    <a:p>
                      <a:r>
                        <a:rPr lang="en-IN"/>
                        <a:t>Kgf</a:t>
                      </a:r>
                    </a:p>
                  </a:txBody>
                  <a:tcPr/>
                </a:tc>
                <a:tc>
                  <a:txBody>
                    <a:bodyPr/>
                    <a:lstStyle/>
                    <a:p>
                      <a:r>
                        <a:rPr lang="en-IN"/>
                        <a:t>30</a:t>
                      </a:r>
                    </a:p>
                  </a:txBody>
                  <a:tcPr/>
                </a:tc>
                <a:tc>
                  <a:txBody>
                    <a:bodyPr/>
                    <a:lstStyle/>
                    <a:p>
                      <a:r>
                        <a:rPr lang="en-IN"/>
                        <a:t>27</a:t>
                      </a:r>
                    </a:p>
                  </a:txBody>
                  <a:tcPr/>
                </a:tc>
                <a:tc>
                  <a:txBody>
                    <a:bodyPr/>
                    <a:lstStyle/>
                    <a:p>
                      <a:r>
                        <a:rPr lang="en-GB"/>
                        <a:t>30</a:t>
                      </a:r>
                      <a:endParaRPr lang="en-IN"/>
                    </a:p>
                  </a:txBody>
                  <a:tcPr/>
                </a:tc>
                <a:extLst>
                  <a:ext uri="{0D108BD9-81ED-4DB2-BD59-A6C34878D82A}">
                    <a16:rowId xmlns:a16="http://schemas.microsoft.com/office/drawing/2014/main" val="2076950284"/>
                  </a:ext>
                </a:extLst>
              </a:tr>
              <a:tr h="483813">
                <a:tc>
                  <a:txBody>
                    <a:bodyPr/>
                    <a:lstStyle/>
                    <a:p>
                      <a:r>
                        <a:rPr lang="en-IN"/>
                        <a:t>Angle between seat and back-rest</a:t>
                      </a:r>
                    </a:p>
                  </a:txBody>
                  <a:tcPr/>
                </a:tc>
                <a:tc>
                  <a:txBody>
                    <a:bodyPr/>
                    <a:lstStyle/>
                    <a:p>
                      <a:r>
                        <a:rPr lang="en-IN"/>
                        <a:t>degree</a:t>
                      </a:r>
                    </a:p>
                  </a:txBody>
                  <a:tcPr/>
                </a:tc>
                <a:tc>
                  <a:txBody>
                    <a:bodyPr/>
                    <a:lstStyle/>
                    <a:p>
                      <a:r>
                        <a:rPr lang="en-IN"/>
                        <a:t>105</a:t>
                      </a:r>
                    </a:p>
                  </a:txBody>
                  <a:tcPr/>
                </a:tc>
                <a:tc>
                  <a:txBody>
                    <a:bodyPr/>
                    <a:lstStyle/>
                    <a:p>
                      <a:r>
                        <a:rPr lang="en-IN"/>
                        <a:t>110</a:t>
                      </a:r>
                    </a:p>
                  </a:txBody>
                  <a:tcPr/>
                </a:tc>
                <a:tc>
                  <a:txBody>
                    <a:bodyPr/>
                    <a:lstStyle/>
                    <a:p>
                      <a:r>
                        <a:rPr lang="en-GB"/>
                        <a:t>110</a:t>
                      </a:r>
                      <a:endParaRPr lang="en-IN"/>
                    </a:p>
                  </a:txBody>
                  <a:tcPr/>
                </a:tc>
                <a:extLst>
                  <a:ext uri="{0D108BD9-81ED-4DB2-BD59-A6C34878D82A}">
                    <a16:rowId xmlns:a16="http://schemas.microsoft.com/office/drawing/2014/main" val="2488961363"/>
                  </a:ext>
                </a:extLst>
              </a:tr>
              <a:tr h="276465">
                <a:tc>
                  <a:txBody>
                    <a:bodyPr/>
                    <a:lstStyle/>
                    <a:p>
                      <a:r>
                        <a:rPr lang="en-US" sz="1800"/>
                        <a:t>Angle of back-rest from vertical</a:t>
                      </a:r>
                      <a:endParaRPr lang="en-IN"/>
                    </a:p>
                  </a:txBody>
                  <a:tcPr/>
                </a:tc>
                <a:tc>
                  <a:txBody>
                    <a:bodyPr/>
                    <a:lstStyle/>
                    <a:p>
                      <a:r>
                        <a:rPr lang="en-IN"/>
                        <a:t>degree</a:t>
                      </a:r>
                    </a:p>
                  </a:txBody>
                  <a:tcPr/>
                </a:tc>
                <a:tc>
                  <a:txBody>
                    <a:bodyPr/>
                    <a:lstStyle/>
                    <a:p>
                      <a:r>
                        <a:rPr lang="en-IN"/>
                        <a:t>15.5</a:t>
                      </a:r>
                    </a:p>
                  </a:txBody>
                  <a:tcPr/>
                </a:tc>
                <a:tc>
                  <a:txBody>
                    <a:bodyPr/>
                    <a:lstStyle/>
                    <a:p>
                      <a:r>
                        <a:rPr lang="en-IN"/>
                        <a:t>17.45</a:t>
                      </a:r>
                    </a:p>
                  </a:txBody>
                  <a:tcPr/>
                </a:tc>
                <a:tc>
                  <a:txBody>
                    <a:bodyPr/>
                    <a:lstStyle/>
                    <a:p>
                      <a:r>
                        <a:rPr lang="en-GB"/>
                        <a:t>17.45</a:t>
                      </a:r>
                      <a:endParaRPr lang="en-IN"/>
                    </a:p>
                  </a:txBody>
                  <a:tcPr/>
                </a:tc>
                <a:extLst>
                  <a:ext uri="{0D108BD9-81ED-4DB2-BD59-A6C34878D82A}">
                    <a16:rowId xmlns:a16="http://schemas.microsoft.com/office/drawing/2014/main" val="1502371928"/>
                  </a:ext>
                </a:extLst>
              </a:tr>
              <a:tr h="276465">
                <a:tc>
                  <a:txBody>
                    <a:bodyPr/>
                    <a:lstStyle/>
                    <a:p>
                      <a:r>
                        <a:rPr lang="en-IN" sz="1800"/>
                        <a:t>Strength of structural joints</a:t>
                      </a:r>
                      <a:endParaRPr lang="en-IN"/>
                    </a:p>
                  </a:txBody>
                  <a:tcPr/>
                </a:tc>
                <a:tc>
                  <a:txBody>
                    <a:bodyPr/>
                    <a:lstStyle/>
                    <a:p>
                      <a:r>
                        <a:rPr lang="en-GB"/>
                        <a:t>N</a:t>
                      </a:r>
                      <a:endParaRPr lang="en-IN"/>
                    </a:p>
                  </a:txBody>
                  <a:tcPr/>
                </a:tc>
                <a:tc>
                  <a:txBody>
                    <a:bodyPr/>
                    <a:lstStyle/>
                    <a:p>
                      <a:endParaRPr lang="en-IN"/>
                    </a:p>
                  </a:txBody>
                  <a:tcPr/>
                </a:tc>
                <a:tc>
                  <a:txBody>
                    <a:bodyPr/>
                    <a:lstStyle/>
                    <a:p>
                      <a:endParaRPr lang="en-IN"/>
                    </a:p>
                  </a:txBody>
                  <a:tcPr/>
                </a:tc>
                <a:tc>
                  <a:txBody>
                    <a:bodyPr/>
                    <a:lstStyle/>
                    <a:p>
                      <a:endParaRPr lang="en-IN"/>
                    </a:p>
                  </a:txBody>
                  <a:tcPr/>
                </a:tc>
                <a:extLst>
                  <a:ext uri="{0D108BD9-81ED-4DB2-BD59-A6C34878D82A}">
                    <a16:rowId xmlns:a16="http://schemas.microsoft.com/office/drawing/2014/main" val="1067066584"/>
                  </a:ext>
                </a:extLst>
              </a:tr>
              <a:tr h="276465">
                <a:tc>
                  <a:txBody>
                    <a:bodyPr/>
                    <a:lstStyle/>
                    <a:p>
                      <a:r>
                        <a:rPr lang="en-IN" sz="1800"/>
                        <a:t>Structural stiffness</a:t>
                      </a:r>
                      <a:endParaRPr lang="en-IN"/>
                    </a:p>
                  </a:txBody>
                  <a:tcPr/>
                </a:tc>
                <a:tc>
                  <a:txBody>
                    <a:bodyPr/>
                    <a:lstStyle/>
                    <a:p>
                      <a:r>
                        <a:rPr lang="en-GB"/>
                        <a:t>GPa</a:t>
                      </a:r>
                      <a:endParaRPr lang="en-IN"/>
                    </a:p>
                  </a:txBody>
                  <a:tcPr/>
                </a:tc>
                <a:tc>
                  <a:txBody>
                    <a:bodyPr/>
                    <a:lstStyle/>
                    <a:p>
                      <a:endParaRPr lang="en-IN"/>
                    </a:p>
                  </a:txBody>
                  <a:tcPr/>
                </a:tc>
                <a:tc>
                  <a:txBody>
                    <a:bodyPr/>
                    <a:lstStyle/>
                    <a:p>
                      <a:endParaRPr lang="en-IN"/>
                    </a:p>
                  </a:txBody>
                  <a:tcPr/>
                </a:tc>
                <a:tc>
                  <a:txBody>
                    <a:bodyPr/>
                    <a:lstStyle/>
                    <a:p>
                      <a:r>
                        <a:rPr lang="en-GB"/>
                        <a:t>200 </a:t>
                      </a:r>
                      <a:r>
                        <a:rPr lang="en-GB" err="1"/>
                        <a:t>GPa</a:t>
                      </a:r>
                      <a:endParaRPr lang="en-IN"/>
                    </a:p>
                  </a:txBody>
                  <a:tcPr/>
                </a:tc>
                <a:extLst>
                  <a:ext uri="{0D108BD9-81ED-4DB2-BD59-A6C34878D82A}">
                    <a16:rowId xmlns:a16="http://schemas.microsoft.com/office/drawing/2014/main" val="718631739"/>
                  </a:ext>
                </a:extLst>
              </a:tr>
              <a:tr h="32544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a:t>Ability to withstand load</a:t>
                      </a:r>
                      <a:endParaRPr lang="en-IN" sz="1800"/>
                    </a:p>
                  </a:txBody>
                  <a:tcPr/>
                </a:tc>
                <a:tc>
                  <a:txBody>
                    <a:bodyPr/>
                    <a:lstStyle/>
                    <a:p>
                      <a:r>
                        <a:rPr lang="en-IN"/>
                        <a:t>Kgf</a:t>
                      </a:r>
                    </a:p>
                  </a:txBody>
                  <a:tcPr/>
                </a:tc>
                <a:tc>
                  <a:txBody>
                    <a:bodyPr/>
                    <a:lstStyle/>
                    <a:p>
                      <a:r>
                        <a:rPr lang="en-IN"/>
                        <a:t>375</a:t>
                      </a:r>
                    </a:p>
                  </a:txBody>
                  <a:tcPr/>
                </a:tc>
                <a:tc>
                  <a:txBody>
                    <a:bodyPr/>
                    <a:lstStyle/>
                    <a:p>
                      <a:r>
                        <a:rPr lang="en-IN"/>
                        <a:t>325-350  </a:t>
                      </a:r>
                    </a:p>
                  </a:txBody>
                  <a:tcPr/>
                </a:tc>
                <a:tc>
                  <a:txBody>
                    <a:bodyPr/>
                    <a:lstStyle/>
                    <a:p>
                      <a:r>
                        <a:rPr lang="en-GB"/>
                        <a:t>400</a:t>
                      </a:r>
                      <a:endParaRPr lang="en-IN"/>
                    </a:p>
                  </a:txBody>
                  <a:tcPr/>
                </a:tc>
                <a:extLst>
                  <a:ext uri="{0D108BD9-81ED-4DB2-BD59-A6C34878D82A}">
                    <a16:rowId xmlns:a16="http://schemas.microsoft.com/office/drawing/2014/main" val="234520527"/>
                  </a:ext>
                </a:extLst>
              </a:tr>
              <a:tr h="49532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a:t>Resistance to abrasion of surfaces</a:t>
                      </a:r>
                      <a:endParaRPr lang="en-US" sz="1800"/>
                    </a:p>
                    <a:p>
                      <a:endParaRPr lang="en-IN"/>
                    </a:p>
                  </a:txBody>
                  <a:tcPr/>
                </a:tc>
                <a:tc>
                  <a:txBody>
                    <a:bodyPr/>
                    <a:lstStyle/>
                    <a:p>
                      <a:endParaRPr lang="en-IN"/>
                    </a:p>
                  </a:txBody>
                  <a:tcPr/>
                </a:tc>
                <a:tc>
                  <a:txBody>
                    <a:bodyPr/>
                    <a:lstStyle/>
                    <a:p>
                      <a:endParaRPr lang="en-IN"/>
                    </a:p>
                  </a:txBody>
                  <a:tcPr/>
                </a:tc>
                <a:tc>
                  <a:txBody>
                    <a:bodyPr/>
                    <a:lstStyle/>
                    <a:p>
                      <a:endParaRPr lang="en-IN"/>
                    </a:p>
                  </a:txBody>
                  <a:tcPr/>
                </a:tc>
                <a:tc>
                  <a:txBody>
                    <a:bodyPr/>
                    <a:lstStyle/>
                    <a:p>
                      <a:endParaRPr lang="en-IN"/>
                    </a:p>
                  </a:txBody>
                  <a:tcPr/>
                </a:tc>
                <a:extLst>
                  <a:ext uri="{0D108BD9-81ED-4DB2-BD59-A6C34878D82A}">
                    <a16:rowId xmlns:a16="http://schemas.microsoft.com/office/drawing/2014/main" val="1537349732"/>
                  </a:ext>
                </a:extLst>
              </a:tr>
              <a:tr h="69116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a:t>Resistance of surfaces to corrosion</a:t>
                      </a:r>
                    </a:p>
                    <a:p>
                      <a:endParaRPr lang="en-IN"/>
                    </a:p>
                  </a:txBody>
                  <a:tcPr/>
                </a:tc>
                <a:tc>
                  <a:txBody>
                    <a:bodyPr/>
                    <a:lstStyle/>
                    <a:p>
                      <a:endParaRPr lang="en-IN"/>
                    </a:p>
                  </a:txBody>
                  <a:tcPr/>
                </a:tc>
                <a:tc>
                  <a:txBody>
                    <a:bodyPr/>
                    <a:lstStyle/>
                    <a:p>
                      <a:endParaRPr lang="en-IN"/>
                    </a:p>
                  </a:txBody>
                  <a:tcPr/>
                </a:tc>
                <a:tc>
                  <a:txBody>
                    <a:bodyPr/>
                    <a:lstStyle/>
                    <a:p>
                      <a:endParaRPr lang="en-IN"/>
                    </a:p>
                  </a:txBody>
                  <a:tcPr/>
                </a:tc>
                <a:tc>
                  <a:txBody>
                    <a:bodyPr/>
                    <a:lstStyle/>
                    <a:p>
                      <a:endParaRPr lang="en-IN"/>
                    </a:p>
                  </a:txBody>
                  <a:tcPr/>
                </a:tc>
                <a:extLst>
                  <a:ext uri="{0D108BD9-81ED-4DB2-BD59-A6C34878D82A}">
                    <a16:rowId xmlns:a16="http://schemas.microsoft.com/office/drawing/2014/main" val="1204342291"/>
                  </a:ext>
                </a:extLst>
              </a:tr>
            </a:tbl>
          </a:graphicData>
        </a:graphic>
      </p:graphicFrame>
      <p:sp>
        <p:nvSpPr>
          <p:cNvPr id="3" name="Slide Number Placeholder 2">
            <a:extLst>
              <a:ext uri="{FF2B5EF4-FFF2-40B4-BE49-F238E27FC236}">
                <a16:creationId xmlns:a16="http://schemas.microsoft.com/office/drawing/2014/main" id="{2AB68192-BDB5-E756-D4FD-C829D51BED19}"/>
              </a:ext>
            </a:extLst>
          </p:cNvPr>
          <p:cNvSpPr>
            <a:spLocks noGrp="1"/>
          </p:cNvSpPr>
          <p:nvPr>
            <p:ph type="sldNum" sz="quarter" idx="12"/>
          </p:nvPr>
        </p:nvSpPr>
        <p:spPr/>
        <p:txBody>
          <a:bodyPr/>
          <a:lstStyle/>
          <a:p>
            <a:fld id="{327AB9C6-218B-485D-B813-B7E9664F774C}" type="slidenum">
              <a:rPr lang="en-IN" smtClean="0"/>
              <a:t>17</a:t>
            </a:fld>
            <a:endParaRPr lang="en-US"/>
          </a:p>
        </p:txBody>
      </p:sp>
    </p:spTree>
    <p:extLst>
      <p:ext uri="{BB962C8B-B14F-4D97-AF65-F5344CB8AC3E}">
        <p14:creationId xmlns:p14="http://schemas.microsoft.com/office/powerpoint/2010/main" val="15669858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97000">
              <a:schemeClr val="accent1">
                <a:lumMod val="5000"/>
                <a:lumOff val="95000"/>
              </a:schemeClr>
            </a:gs>
            <a:gs pos="100000">
              <a:schemeClr val="accent1">
                <a:lumMod val="45000"/>
                <a:lumOff val="55000"/>
              </a:schemeClr>
            </a:gs>
            <a:gs pos="100000">
              <a:schemeClr val="accent1">
                <a:lumMod val="45000"/>
                <a:lumOff val="55000"/>
              </a:schemeClr>
            </a:gs>
            <a:gs pos="99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04812C46-200A-4DEB-A05E-3ED6C68C238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row of empty seats in a building&#10;&#10;Description automatically generated">
            <a:extLst>
              <a:ext uri="{FF2B5EF4-FFF2-40B4-BE49-F238E27FC236}">
                <a16:creationId xmlns:a16="http://schemas.microsoft.com/office/drawing/2014/main" id="{62614570-DA28-6D01-C3E7-382D056D4185}"/>
              </a:ext>
            </a:extLst>
          </p:cNvPr>
          <p:cNvPicPr>
            <a:picLocks noChangeAspect="1"/>
          </p:cNvPicPr>
          <p:nvPr/>
        </p:nvPicPr>
        <p:blipFill rotWithShape="1">
          <a:blip r:embed="rId2"/>
          <a:srcRect l="12373" r="11488"/>
          <a:stretch/>
        </p:blipFill>
        <p:spPr>
          <a:xfrm>
            <a:off x="2522356" y="10"/>
            <a:ext cx="9669642" cy="6857990"/>
          </a:xfrm>
          <a:prstGeom prst="rect">
            <a:avLst/>
          </a:prstGeom>
        </p:spPr>
      </p:pic>
      <p:sp>
        <p:nvSpPr>
          <p:cNvPr id="31" name="Rectangle 30">
            <a:extLst>
              <a:ext uri="{FF2B5EF4-FFF2-40B4-BE49-F238E27FC236}">
                <a16:creationId xmlns:a16="http://schemas.microsoft.com/office/drawing/2014/main" id="{D1EA859B-E555-4109-94F3-6700E046E00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24AD072-6ECC-1BEA-EE3C-6028D969EB1E}"/>
              </a:ext>
            </a:extLst>
          </p:cNvPr>
          <p:cNvSpPr>
            <a:spLocks noGrp="1"/>
          </p:cNvSpPr>
          <p:nvPr>
            <p:ph type="title"/>
          </p:nvPr>
        </p:nvSpPr>
        <p:spPr>
          <a:xfrm>
            <a:off x="838200" y="365125"/>
            <a:ext cx="3822189" cy="1899912"/>
          </a:xfrm>
        </p:spPr>
        <p:txBody>
          <a:bodyPr>
            <a:normAutofit/>
          </a:bodyPr>
          <a:lstStyle/>
          <a:p>
            <a:r>
              <a:rPr lang="en-US" sz="4000" b="1">
                <a:cs typeface="Calibri Light"/>
              </a:rPr>
              <a:t>SNPS</a:t>
            </a:r>
          </a:p>
        </p:txBody>
      </p:sp>
      <p:sp>
        <p:nvSpPr>
          <p:cNvPr id="24" name="Content Placeholder 2">
            <a:extLst>
              <a:ext uri="{FF2B5EF4-FFF2-40B4-BE49-F238E27FC236}">
                <a16:creationId xmlns:a16="http://schemas.microsoft.com/office/drawing/2014/main" id="{96996D12-0410-D4BB-B722-06517F4846BF}"/>
              </a:ext>
            </a:extLst>
          </p:cNvPr>
          <p:cNvSpPr>
            <a:spLocks noGrp="1"/>
          </p:cNvSpPr>
          <p:nvPr>
            <p:ph idx="1"/>
          </p:nvPr>
        </p:nvSpPr>
        <p:spPr>
          <a:xfrm>
            <a:off x="838200" y="2434201"/>
            <a:ext cx="3822189" cy="3742762"/>
          </a:xfrm>
        </p:spPr>
        <p:txBody>
          <a:bodyPr vert="horz" lIns="91440" tIns="45720" rIns="91440" bIns="45720" rtlCol="0">
            <a:normAutofit/>
          </a:bodyPr>
          <a:lstStyle/>
          <a:p>
            <a:pPr marL="0" indent="0">
              <a:buNone/>
            </a:pPr>
            <a:r>
              <a:rPr lang="en-US" sz="1600" i="1">
                <a:cs typeface="Calibri"/>
              </a:rPr>
              <a:t>realistic</a:t>
            </a:r>
          </a:p>
          <a:p>
            <a:r>
              <a:rPr lang="en-US" sz="1600">
                <a:cs typeface="Calibri"/>
              </a:rPr>
              <a:t>To find an economical seating arrangement which should provide comfort, is easy to maintain and provide resistance towards vandalism in the bus stand &amp; promote crowd mobility.</a:t>
            </a:r>
          </a:p>
          <a:p>
            <a:endParaRPr lang="en-US" sz="1600">
              <a:cs typeface="Calibri"/>
            </a:endParaRPr>
          </a:p>
          <a:p>
            <a:endParaRPr lang="en-US" sz="1600">
              <a:cs typeface="Calibri"/>
            </a:endParaRPr>
          </a:p>
          <a:p>
            <a:pPr marL="0" indent="0">
              <a:buNone/>
            </a:pPr>
            <a:r>
              <a:rPr lang="en-US" sz="1600" i="1">
                <a:cs typeface="Calibri"/>
              </a:rPr>
              <a:t>unrealistic</a:t>
            </a:r>
          </a:p>
          <a:p>
            <a:r>
              <a:rPr lang="en-US" sz="1600">
                <a:cs typeface="Calibri"/>
              </a:rPr>
              <a:t>To find a natural seating arrangement which provide comfort, requires zero maintenance cost &amp; is immune to any form of vandalism in the bus stand.</a:t>
            </a:r>
          </a:p>
          <a:p>
            <a:endParaRPr lang="en-US" sz="1600">
              <a:cs typeface="Calibri"/>
            </a:endParaRPr>
          </a:p>
        </p:txBody>
      </p:sp>
      <p:sp>
        <p:nvSpPr>
          <p:cNvPr id="3" name="Slide Number Placeholder 2">
            <a:extLst>
              <a:ext uri="{FF2B5EF4-FFF2-40B4-BE49-F238E27FC236}">
                <a16:creationId xmlns:a16="http://schemas.microsoft.com/office/drawing/2014/main" id="{35958FE3-C633-7DD1-F6ED-63A0C42C2516}"/>
              </a:ext>
            </a:extLst>
          </p:cNvPr>
          <p:cNvSpPr>
            <a:spLocks noGrp="1"/>
          </p:cNvSpPr>
          <p:nvPr>
            <p:ph type="sldNum" sz="quarter" idx="12"/>
          </p:nvPr>
        </p:nvSpPr>
        <p:spPr>
          <a:xfrm>
            <a:off x="8610600" y="6356350"/>
            <a:ext cx="2743200" cy="365125"/>
          </a:xfrm>
        </p:spPr>
        <p:txBody>
          <a:bodyPr>
            <a:normAutofit/>
          </a:bodyPr>
          <a:lstStyle/>
          <a:p>
            <a:pPr>
              <a:spcAft>
                <a:spcPts val="600"/>
              </a:spcAft>
            </a:pPr>
            <a:fld id="{327AB9C6-218B-485D-B813-B7E9664F774C}" type="slidenum">
              <a:rPr lang="en-IN">
                <a:solidFill>
                  <a:srgbClr val="FFFFFF"/>
                </a:solidFill>
              </a:rPr>
              <a:pPr>
                <a:spcAft>
                  <a:spcPts val="600"/>
                </a:spcAft>
              </a:pPr>
              <a:t>18</a:t>
            </a:fld>
            <a:endParaRPr lang="en-US">
              <a:solidFill>
                <a:srgbClr val="FFFFFF"/>
              </a:solidFill>
            </a:endParaRPr>
          </a:p>
        </p:txBody>
      </p:sp>
    </p:spTree>
    <p:extLst>
      <p:ext uri="{BB962C8B-B14F-4D97-AF65-F5344CB8AC3E}">
        <p14:creationId xmlns:p14="http://schemas.microsoft.com/office/powerpoint/2010/main" val="14542173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97000">
              <a:schemeClr val="accent1">
                <a:lumMod val="5000"/>
                <a:lumOff val="95000"/>
              </a:schemeClr>
            </a:gs>
            <a:gs pos="100000">
              <a:schemeClr val="accent1">
                <a:lumMod val="45000"/>
                <a:lumOff val="55000"/>
              </a:schemeClr>
            </a:gs>
            <a:gs pos="100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6C30195-C64F-C773-6E7F-ED8AA3C8B976}"/>
              </a:ext>
            </a:extLst>
          </p:cNvPr>
          <p:cNvSpPr/>
          <p:nvPr/>
        </p:nvSpPr>
        <p:spPr>
          <a:xfrm>
            <a:off x="406401" y="2013938"/>
            <a:ext cx="3510844" cy="4113485"/>
          </a:xfrm>
          <a:prstGeom prst="rect">
            <a:avLst/>
          </a:prstGeom>
          <a:solidFill>
            <a:schemeClr val="bg1"/>
          </a:solidFill>
        </p:spPr>
        <p:style>
          <a:lnRef idx="2">
            <a:schemeClr val="accent6"/>
          </a:lnRef>
          <a:fillRef idx="1">
            <a:schemeClr val="lt1"/>
          </a:fillRef>
          <a:effectRef idx="0">
            <a:schemeClr val="accent6"/>
          </a:effectRef>
          <a:fontRef idx="minor">
            <a:schemeClr val="dk1"/>
          </a:fontRef>
        </p:style>
        <p:txBody>
          <a:bodyPr lIns="91440" tIns="45720" rIns="91440" bIns="45720" rtlCol="0" anchor="ctr"/>
          <a:lstStyle/>
          <a:p>
            <a:pPr algn="ctr"/>
            <a:r>
              <a:rPr lang="en-US" sz="2000" b="1">
                <a:cs typeface="Calibri"/>
              </a:rPr>
              <a:t>INPUT STATE</a:t>
            </a:r>
            <a:endParaRPr lang="en-US"/>
          </a:p>
          <a:p>
            <a:pPr algn="ctr"/>
            <a:endParaRPr lang="en-US" sz="2000" b="1">
              <a:cs typeface="Calibri"/>
            </a:endParaRPr>
          </a:p>
          <a:p>
            <a:pPr marL="342900" indent="-342900">
              <a:buFont typeface="Arial"/>
              <a:buChar char="•"/>
            </a:pPr>
            <a:r>
              <a:rPr lang="en-US">
                <a:cs typeface="Calibri"/>
              </a:rPr>
              <a:t>Passenger (standing while waiting for bus)</a:t>
            </a:r>
          </a:p>
          <a:p>
            <a:pPr marL="800100" lvl="1" indent="-342900">
              <a:buFont typeface="Arial"/>
              <a:buChar char="•"/>
            </a:pPr>
            <a:r>
              <a:rPr lang="en-US">
                <a:cs typeface="Calibri"/>
              </a:rPr>
              <a:t>Uncomfortable</a:t>
            </a:r>
          </a:p>
          <a:p>
            <a:pPr marL="800100" lvl="1" indent="-342900">
              <a:buFont typeface="Arial"/>
              <a:buChar char="•"/>
            </a:pPr>
            <a:r>
              <a:rPr lang="en-US">
                <a:cs typeface="Calibri"/>
              </a:rPr>
              <a:t>Impatience leading to frustration</a:t>
            </a:r>
          </a:p>
          <a:p>
            <a:pPr marL="800100" lvl="1" indent="-342900">
              <a:buFont typeface="Arial"/>
              <a:buChar char="•"/>
            </a:pPr>
            <a:r>
              <a:rPr lang="en-US">
                <a:cs typeface="Calibri"/>
              </a:rPr>
              <a:t>Inconvenience (say, with luggage)</a:t>
            </a:r>
          </a:p>
          <a:p>
            <a:pPr marL="800100" lvl="1" indent="-342900">
              <a:buFont typeface="Arial"/>
              <a:buChar char="•"/>
            </a:pPr>
            <a:r>
              <a:rPr lang="en-US">
                <a:cs typeface="Calibri"/>
              </a:rPr>
              <a:t>Health concern (e.g., joint pain)</a:t>
            </a:r>
          </a:p>
          <a:p>
            <a:pPr marL="342900" indent="-342900">
              <a:buFont typeface="Arial"/>
              <a:buChar char="•"/>
            </a:pPr>
            <a:r>
              <a:rPr lang="en-US">
                <a:cs typeface="Calibri"/>
              </a:rPr>
              <a:t>Bus stand</a:t>
            </a:r>
          </a:p>
          <a:p>
            <a:pPr marL="800100" lvl="1" indent="-342900">
              <a:buFont typeface="Arial"/>
              <a:buChar char="•"/>
            </a:pPr>
            <a:r>
              <a:rPr lang="en-US">
                <a:cs typeface="Calibri"/>
              </a:rPr>
              <a:t>Crowd overflow</a:t>
            </a:r>
          </a:p>
          <a:p>
            <a:pPr marL="800100" lvl="1" indent="-342900">
              <a:buFont typeface="Arial"/>
              <a:buChar char="•"/>
            </a:pPr>
            <a:r>
              <a:rPr lang="en-US">
                <a:cs typeface="Calibri"/>
              </a:rPr>
              <a:t>Difficult to clean</a:t>
            </a:r>
          </a:p>
          <a:p>
            <a:pPr marL="342900" indent="-342900">
              <a:buFont typeface="Arial"/>
              <a:buChar char="•"/>
            </a:pPr>
            <a:r>
              <a:rPr lang="en-US">
                <a:cs typeface="Calibri"/>
              </a:rPr>
              <a:t>Safety Issue (probability of accident)</a:t>
            </a:r>
          </a:p>
          <a:p>
            <a:pPr marL="342900" indent="-342900">
              <a:buFont typeface="Arial"/>
              <a:buChar char="•"/>
            </a:pPr>
            <a:endParaRPr lang="en-US">
              <a:cs typeface="Calibri"/>
            </a:endParaRPr>
          </a:p>
          <a:p>
            <a:pPr algn="ctr"/>
            <a:endParaRPr lang="en-US" sz="2000">
              <a:cs typeface="Calibri"/>
            </a:endParaRPr>
          </a:p>
        </p:txBody>
      </p:sp>
      <p:sp>
        <p:nvSpPr>
          <p:cNvPr id="7" name="Rectangle 6">
            <a:extLst>
              <a:ext uri="{FF2B5EF4-FFF2-40B4-BE49-F238E27FC236}">
                <a16:creationId xmlns:a16="http://schemas.microsoft.com/office/drawing/2014/main" id="{55C0448F-1505-F15B-9DEB-82D83F3706EB}"/>
              </a:ext>
            </a:extLst>
          </p:cNvPr>
          <p:cNvSpPr/>
          <p:nvPr/>
        </p:nvSpPr>
        <p:spPr>
          <a:xfrm>
            <a:off x="8667611" y="2013938"/>
            <a:ext cx="3112910" cy="3773875"/>
          </a:xfrm>
          <a:prstGeom prst="rect">
            <a:avLst/>
          </a:prstGeom>
        </p:spPr>
        <p:style>
          <a:lnRef idx="2">
            <a:schemeClr val="accent6"/>
          </a:lnRef>
          <a:fillRef idx="1">
            <a:schemeClr val="lt1"/>
          </a:fillRef>
          <a:effectRef idx="0">
            <a:schemeClr val="accent6"/>
          </a:effectRef>
          <a:fontRef idx="minor">
            <a:schemeClr val="dk1"/>
          </a:fontRef>
        </p:style>
        <p:txBody>
          <a:bodyPr lIns="91440" tIns="45720" rIns="91440" bIns="45720" rtlCol="0" anchor="ctr"/>
          <a:lstStyle/>
          <a:p>
            <a:pPr algn="ctr"/>
            <a:endParaRPr lang="en-US" dirty="0">
              <a:cs typeface="Calibri"/>
            </a:endParaRPr>
          </a:p>
          <a:p>
            <a:pPr marL="285750" indent="-285750">
              <a:buFont typeface="Arial" panose="020B0604020202020204" pitchFamily="34" charset="0"/>
              <a:buChar char="•"/>
            </a:pPr>
            <a:r>
              <a:rPr lang="en-US" dirty="0">
                <a:cs typeface="Calibri"/>
              </a:rPr>
              <a:t>Passenger (sitting while waiting for bus)</a:t>
            </a:r>
            <a:endParaRPr lang="en-US" dirty="0">
              <a:ea typeface="Calibri"/>
              <a:cs typeface="Calibri"/>
            </a:endParaRPr>
          </a:p>
          <a:p>
            <a:pPr marL="742950" lvl="1" indent="-285750">
              <a:buFont typeface="Arial" panose="020B0604020202020204" pitchFamily="34" charset="0"/>
              <a:buChar char="•"/>
            </a:pPr>
            <a:r>
              <a:rPr lang="en-US" dirty="0">
                <a:cs typeface="Calibri"/>
              </a:rPr>
              <a:t>Comfortable</a:t>
            </a:r>
            <a:endParaRPr lang="en-US" dirty="0">
              <a:ea typeface="Calibri"/>
              <a:cs typeface="Calibri"/>
            </a:endParaRPr>
          </a:p>
          <a:p>
            <a:pPr marL="742950" lvl="1" indent="-285750">
              <a:buFont typeface="Arial" panose="020B0604020202020204" pitchFamily="34" charset="0"/>
              <a:buChar char="•"/>
            </a:pPr>
            <a:r>
              <a:rPr lang="en-US" dirty="0">
                <a:cs typeface="Calibri"/>
              </a:rPr>
              <a:t>Better waiting experience</a:t>
            </a:r>
            <a:endParaRPr lang="en-US" dirty="0"/>
          </a:p>
          <a:p>
            <a:pPr marL="285750" indent="-285750">
              <a:buFont typeface="Arial" panose="020B0604020202020204" pitchFamily="34" charset="0"/>
              <a:buChar char="•"/>
            </a:pPr>
            <a:r>
              <a:rPr lang="en-US" dirty="0">
                <a:cs typeface="Calibri"/>
              </a:rPr>
              <a:t>Safety improves as flow of crowd is enhanced</a:t>
            </a:r>
            <a:endParaRPr lang="en-US" dirty="0">
              <a:ea typeface="Calibri"/>
              <a:cs typeface="Calibri"/>
            </a:endParaRPr>
          </a:p>
          <a:p>
            <a:pPr marL="285750" indent="-285750">
              <a:buFont typeface="Arial" panose="020B0604020202020204" pitchFamily="34" charset="0"/>
              <a:buChar char="•"/>
            </a:pPr>
            <a:r>
              <a:rPr lang="en-US" dirty="0">
                <a:cs typeface="Calibri"/>
              </a:rPr>
              <a:t>Easier to </a:t>
            </a:r>
            <a:r>
              <a:rPr lang="en-US" dirty="0" smtClean="0">
                <a:cs typeface="Calibri"/>
              </a:rPr>
              <a:t>clean</a:t>
            </a:r>
          </a:p>
          <a:p>
            <a:pPr marL="285750" indent="-285750">
              <a:buFont typeface="Arial" panose="020B0604020202020204" pitchFamily="34" charset="0"/>
              <a:buChar char="•"/>
            </a:pPr>
            <a:r>
              <a:rPr lang="en-US" smtClean="0">
                <a:ea typeface="Calibri"/>
                <a:cs typeface="Calibri"/>
              </a:rPr>
              <a:t>Economical</a:t>
            </a:r>
            <a:endParaRPr lang="en-US">
              <a:ea typeface="Calibri"/>
              <a:cs typeface="Calibri"/>
            </a:endParaRPr>
          </a:p>
        </p:txBody>
      </p:sp>
      <p:sp>
        <p:nvSpPr>
          <p:cNvPr id="3" name="TextBox 2">
            <a:extLst>
              <a:ext uri="{FF2B5EF4-FFF2-40B4-BE49-F238E27FC236}">
                <a16:creationId xmlns:a16="http://schemas.microsoft.com/office/drawing/2014/main" id="{3A520F40-30BB-0CE7-9954-CD012C623A4A}"/>
              </a:ext>
            </a:extLst>
          </p:cNvPr>
          <p:cNvSpPr txBox="1"/>
          <p:nvPr/>
        </p:nvSpPr>
        <p:spPr>
          <a:xfrm>
            <a:off x="2863427" y="439518"/>
            <a:ext cx="6858000" cy="7694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400">
                <a:cs typeface="Calibri"/>
              </a:rPr>
              <a:t>Input Output Description</a:t>
            </a:r>
          </a:p>
        </p:txBody>
      </p:sp>
      <p:sp>
        <p:nvSpPr>
          <p:cNvPr id="4" name="Slide Number Placeholder 3">
            <a:extLst>
              <a:ext uri="{FF2B5EF4-FFF2-40B4-BE49-F238E27FC236}">
                <a16:creationId xmlns:a16="http://schemas.microsoft.com/office/drawing/2014/main" id="{D6738628-A6D4-E11A-0FFB-71CAAB42D473}"/>
              </a:ext>
            </a:extLst>
          </p:cNvPr>
          <p:cNvSpPr>
            <a:spLocks noGrp="1"/>
          </p:cNvSpPr>
          <p:nvPr>
            <p:ph type="sldNum" sz="quarter" idx="12"/>
          </p:nvPr>
        </p:nvSpPr>
        <p:spPr/>
        <p:txBody>
          <a:bodyPr/>
          <a:lstStyle/>
          <a:p>
            <a:fld id="{327AB9C6-218B-485D-B813-B7E9664F774C}" type="slidenum">
              <a:rPr lang="en-IN" smtClean="0"/>
              <a:t>19</a:t>
            </a:fld>
            <a:endParaRPr lang="en-US"/>
          </a:p>
        </p:txBody>
      </p:sp>
      <p:sp>
        <p:nvSpPr>
          <p:cNvPr id="5" name="TextBox 4">
            <a:extLst>
              <a:ext uri="{FF2B5EF4-FFF2-40B4-BE49-F238E27FC236}">
                <a16:creationId xmlns:a16="http://schemas.microsoft.com/office/drawing/2014/main" id="{6C95890C-511E-074E-AE13-38EFF2B4C886}"/>
              </a:ext>
            </a:extLst>
          </p:cNvPr>
          <p:cNvSpPr txBox="1"/>
          <p:nvPr/>
        </p:nvSpPr>
        <p:spPr>
          <a:xfrm>
            <a:off x="9377679" y="1507589"/>
            <a:ext cx="1682045" cy="646331"/>
          </a:xfrm>
          <a:prstGeom prst="rect">
            <a:avLst/>
          </a:prstGeom>
          <a:noFill/>
        </p:spPr>
        <p:txBody>
          <a:bodyPr wrap="square" rtlCol="0">
            <a:spAutoFit/>
          </a:bodyPr>
          <a:lstStyle/>
          <a:p>
            <a:r>
              <a:rPr lang="en-US" b="1">
                <a:cs typeface="Calibri"/>
              </a:rPr>
              <a:t>OUTPUT STATE</a:t>
            </a:r>
            <a:endParaRPr lang="en-US" b="1"/>
          </a:p>
          <a:p>
            <a:endParaRPr lang="en-US"/>
          </a:p>
        </p:txBody>
      </p:sp>
      <p:sp>
        <p:nvSpPr>
          <p:cNvPr id="8" name="TextBox 7">
            <a:extLst>
              <a:ext uri="{FF2B5EF4-FFF2-40B4-BE49-F238E27FC236}">
                <a16:creationId xmlns:a16="http://schemas.microsoft.com/office/drawing/2014/main" id="{2602A466-C97C-21D4-A522-6E26F043D571}"/>
              </a:ext>
            </a:extLst>
          </p:cNvPr>
          <p:cNvSpPr txBox="1"/>
          <p:nvPr/>
        </p:nvSpPr>
        <p:spPr>
          <a:xfrm>
            <a:off x="4865512" y="2211443"/>
            <a:ext cx="184731" cy="369332"/>
          </a:xfrm>
          <a:prstGeom prst="rect">
            <a:avLst/>
          </a:prstGeom>
          <a:noFill/>
        </p:spPr>
        <p:txBody>
          <a:bodyPr wrap="none" rtlCol="0">
            <a:spAutoFit/>
          </a:bodyPr>
          <a:lstStyle/>
          <a:p>
            <a:endParaRPr lang="en-US"/>
          </a:p>
        </p:txBody>
      </p:sp>
      <p:sp>
        <p:nvSpPr>
          <p:cNvPr id="10" name="Rectangle 9">
            <a:extLst>
              <a:ext uri="{FF2B5EF4-FFF2-40B4-BE49-F238E27FC236}">
                <a16:creationId xmlns:a16="http://schemas.microsoft.com/office/drawing/2014/main" id="{2F161556-FDEE-CF49-490E-BD783350356C}"/>
              </a:ext>
            </a:extLst>
          </p:cNvPr>
          <p:cNvSpPr/>
          <p:nvPr/>
        </p:nvSpPr>
        <p:spPr>
          <a:xfrm>
            <a:off x="4474916" y="2389858"/>
            <a:ext cx="3635023" cy="2671516"/>
          </a:xfrm>
          <a:prstGeom prst="rect">
            <a:avLst/>
          </a:prstGeom>
        </p:spPr>
        <p:style>
          <a:lnRef idx="2">
            <a:schemeClr val="accent6"/>
          </a:lnRef>
          <a:fillRef idx="1">
            <a:schemeClr val="lt1"/>
          </a:fillRef>
          <a:effectRef idx="0">
            <a:schemeClr val="accent6"/>
          </a:effectRef>
          <a:fontRef idx="minor">
            <a:schemeClr val="dk1"/>
          </a:fontRef>
        </p:style>
        <p:txBody>
          <a:bodyPr lIns="91440" tIns="45720" rIns="91440" bIns="45720" rtlCol="0" anchor="ctr"/>
          <a:lstStyle/>
          <a:p>
            <a:pPr algn="ctr"/>
            <a:r>
              <a:rPr lang="en-US" b="1" dirty="0">
                <a:cs typeface="Calibri"/>
              </a:rPr>
              <a:t>Transformation medium</a:t>
            </a:r>
            <a:r>
              <a:rPr lang="en-US" dirty="0">
                <a:cs typeface="Calibri"/>
              </a:rPr>
              <a:t>:</a:t>
            </a:r>
          </a:p>
          <a:p>
            <a:pPr marL="285750" indent="-285750" algn="ctr">
              <a:buFont typeface="Arial" panose="020B0604020202020204" pitchFamily="34" charset="0"/>
              <a:buChar char="•"/>
            </a:pPr>
            <a:r>
              <a:rPr lang="en-US" dirty="0">
                <a:cs typeface="Calibri"/>
              </a:rPr>
              <a:t>Sitting</a:t>
            </a:r>
          </a:p>
          <a:p>
            <a:pPr marL="285750" indent="-285750" algn="ctr">
              <a:buFont typeface="Arial" panose="020B0604020202020204" pitchFamily="34" charset="0"/>
              <a:buChar char="•"/>
            </a:pPr>
            <a:r>
              <a:rPr lang="en-US" dirty="0">
                <a:cs typeface="Calibri"/>
              </a:rPr>
              <a:t>Organized arrangement</a:t>
            </a:r>
          </a:p>
          <a:p>
            <a:pPr marL="285750" indent="-285750" algn="ctr">
              <a:buFont typeface="Arial" panose="020B0604020202020204" pitchFamily="34" charset="0"/>
              <a:buChar char="•"/>
            </a:pPr>
            <a:r>
              <a:rPr lang="en-US" dirty="0">
                <a:cs typeface="Calibri"/>
              </a:rPr>
              <a:t>Do not hinder mobility of crowd</a:t>
            </a:r>
          </a:p>
          <a:p>
            <a:pPr marL="285750" indent="-285750" algn="ctr">
              <a:buFont typeface="Arial" panose="020B0604020202020204" pitchFamily="34" charset="0"/>
              <a:buChar char="•"/>
            </a:pPr>
            <a:r>
              <a:rPr lang="en-US" dirty="0">
                <a:cs typeface="Calibri"/>
              </a:rPr>
              <a:t>Anti vandalism feature</a:t>
            </a:r>
          </a:p>
          <a:p>
            <a:pPr marL="285750" indent="-285750" algn="ctr">
              <a:buFont typeface="Arial" panose="020B0604020202020204" pitchFamily="34" charset="0"/>
              <a:buChar char="•"/>
            </a:pPr>
            <a:r>
              <a:rPr lang="en-US" dirty="0">
                <a:cs typeface="Calibri"/>
              </a:rPr>
              <a:t>Low maintenance</a:t>
            </a:r>
          </a:p>
          <a:p>
            <a:pPr algn="ctr"/>
            <a:endParaRPr lang="en-US" dirty="0"/>
          </a:p>
        </p:txBody>
      </p:sp>
      <p:graphicFrame>
        <p:nvGraphicFramePr>
          <p:cNvPr id="12" name="Diagram 11">
            <a:extLst>
              <a:ext uri="{FF2B5EF4-FFF2-40B4-BE49-F238E27FC236}">
                <a16:creationId xmlns:a16="http://schemas.microsoft.com/office/drawing/2014/main" id="{E7918059-8E37-347D-C5FD-7D76C0DA084D}"/>
              </a:ext>
            </a:extLst>
          </p:cNvPr>
          <p:cNvGraphicFramePr/>
          <p:nvPr>
            <p:extLst>
              <p:ext uri="{D42A27DB-BD31-4B8C-83A1-F6EECF244321}">
                <p14:modId xmlns:p14="http://schemas.microsoft.com/office/powerpoint/2010/main" val="4146092045"/>
              </p:ext>
            </p:extLst>
          </p:nvPr>
        </p:nvGraphicFramePr>
        <p:xfrm>
          <a:off x="4257040" y="1339426"/>
          <a:ext cx="3677354" cy="69257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8019941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97000">
              <a:schemeClr val="accent1">
                <a:lumMod val="5000"/>
                <a:lumOff val="95000"/>
              </a:schemeClr>
            </a:gs>
            <a:gs pos="100000">
              <a:schemeClr val="accent1">
                <a:lumMod val="45000"/>
                <a:lumOff val="55000"/>
              </a:schemeClr>
            </a:gs>
            <a:gs pos="100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65E0E6B-E33C-209C-9150-AA355D49B6DA}"/>
              </a:ext>
            </a:extLst>
          </p:cNvPr>
          <p:cNvSpPr>
            <a:spLocks noGrp="1"/>
          </p:cNvSpPr>
          <p:nvPr>
            <p:ph type="sldNum" sz="quarter" idx="12"/>
          </p:nvPr>
        </p:nvSpPr>
        <p:spPr/>
        <p:txBody>
          <a:bodyPr/>
          <a:lstStyle/>
          <a:p>
            <a:fld id="{327AB9C6-218B-485D-B813-B7E9664F774C}" type="slidenum">
              <a:rPr lang="en-IN" smtClean="0"/>
              <a:t>2</a:t>
            </a:fld>
            <a:endParaRPr lang="en-US"/>
          </a:p>
        </p:txBody>
      </p:sp>
      <p:sp>
        <p:nvSpPr>
          <p:cNvPr id="4" name="Title 1">
            <a:extLst>
              <a:ext uri="{FF2B5EF4-FFF2-40B4-BE49-F238E27FC236}">
                <a16:creationId xmlns:a16="http://schemas.microsoft.com/office/drawing/2014/main" id="{9E2120C2-8F3C-4C7B-4124-73E0DB238753}"/>
              </a:ext>
            </a:extLst>
          </p:cNvPr>
          <p:cNvSpPr>
            <a:spLocks noGrp="1"/>
          </p:cNvSpPr>
          <p:nvPr>
            <p:ph type="title"/>
          </p:nvPr>
        </p:nvSpPr>
        <p:spPr>
          <a:xfrm>
            <a:off x="3654065" y="110604"/>
            <a:ext cx="4883870" cy="492711"/>
          </a:xfrm>
        </p:spPr>
        <p:txBody>
          <a:bodyPr>
            <a:noAutofit/>
          </a:bodyPr>
          <a:lstStyle/>
          <a:p>
            <a:r>
              <a:rPr lang="en-IN" sz="3600"/>
              <a:t>Technical parameters</a:t>
            </a:r>
            <a:endParaRPr lang="en-US" sz="3600"/>
          </a:p>
        </p:txBody>
      </p:sp>
      <p:pic>
        <p:nvPicPr>
          <p:cNvPr id="6" name="Picture 5">
            <a:extLst>
              <a:ext uri="{FF2B5EF4-FFF2-40B4-BE49-F238E27FC236}">
                <a16:creationId xmlns:a16="http://schemas.microsoft.com/office/drawing/2014/main" id="{4D1D1DEB-1D3A-C40F-60A5-842A1F4B60E7}"/>
              </a:ext>
            </a:extLst>
          </p:cNvPr>
          <p:cNvPicPr>
            <a:picLocks noChangeAspect="1"/>
          </p:cNvPicPr>
          <p:nvPr/>
        </p:nvPicPr>
        <p:blipFill>
          <a:blip r:embed="rId2"/>
          <a:stretch>
            <a:fillRect/>
          </a:stretch>
        </p:blipFill>
        <p:spPr>
          <a:xfrm>
            <a:off x="1507504" y="659003"/>
            <a:ext cx="8927970" cy="5879909"/>
          </a:xfrm>
          <a:prstGeom prst="rect">
            <a:avLst/>
          </a:prstGeom>
        </p:spPr>
      </p:pic>
    </p:spTree>
    <p:extLst>
      <p:ext uri="{BB962C8B-B14F-4D97-AF65-F5344CB8AC3E}">
        <p14:creationId xmlns:p14="http://schemas.microsoft.com/office/powerpoint/2010/main" val="3513432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row of seats in an underground station">
            <a:extLst>
              <a:ext uri="{FF2B5EF4-FFF2-40B4-BE49-F238E27FC236}">
                <a16:creationId xmlns:a16="http://schemas.microsoft.com/office/drawing/2014/main" id="{CCD42D6A-7ABA-A944-B3FD-ABE1C38520E7}"/>
              </a:ext>
            </a:extLst>
          </p:cNvPr>
          <p:cNvPicPr>
            <a:picLocks noChangeAspect="1"/>
          </p:cNvPicPr>
          <p:nvPr/>
        </p:nvPicPr>
        <p:blipFill rotWithShape="1">
          <a:blip r:embed="rId2"/>
          <a:srcRect/>
          <a:stretch/>
        </p:blipFill>
        <p:spPr>
          <a:xfrm>
            <a:off x="-3047" y="10"/>
            <a:ext cx="12191999" cy="6857990"/>
          </a:xfrm>
          <a:prstGeom prst="rect">
            <a:avLst/>
          </a:prstGeom>
        </p:spPr>
      </p:pic>
      <p:sp>
        <p:nvSpPr>
          <p:cNvPr id="2" name="Title 1">
            <a:extLst>
              <a:ext uri="{FF2B5EF4-FFF2-40B4-BE49-F238E27FC236}">
                <a16:creationId xmlns:a16="http://schemas.microsoft.com/office/drawing/2014/main" id="{F8B01A20-316A-62F3-1ED4-43EF31296062}"/>
              </a:ext>
            </a:extLst>
          </p:cNvPr>
          <p:cNvSpPr>
            <a:spLocks noGrp="1"/>
          </p:cNvSpPr>
          <p:nvPr>
            <p:ph type="title"/>
          </p:nvPr>
        </p:nvSpPr>
        <p:spPr>
          <a:xfrm>
            <a:off x="1097280" y="325550"/>
            <a:ext cx="10058400" cy="3574778"/>
          </a:xfrm>
          <a:effectLst>
            <a:outerShdw blurRad="50800" dist="38100" dir="2700000" algn="tl" rotWithShape="0">
              <a:prstClr val="black">
                <a:alpha val="40000"/>
              </a:prstClr>
            </a:outerShdw>
          </a:effectLst>
        </p:spPr>
        <p:txBody>
          <a:bodyPr vert="horz" lIns="91440" tIns="45720" rIns="91440" bIns="45720" rtlCol="0" anchor="b">
            <a:normAutofit/>
          </a:bodyPr>
          <a:lstStyle/>
          <a:p>
            <a:pPr algn="ctr"/>
            <a:r>
              <a:rPr lang="en-US" sz="5200">
                <a:solidFill>
                  <a:srgbClr val="FFFFFF"/>
                </a:solidFill>
              </a:rPr>
              <a:t>Thank you</a:t>
            </a:r>
          </a:p>
        </p:txBody>
      </p:sp>
      <p:sp>
        <p:nvSpPr>
          <p:cNvPr id="3" name="Slide Number Placeholder 2">
            <a:extLst>
              <a:ext uri="{FF2B5EF4-FFF2-40B4-BE49-F238E27FC236}">
                <a16:creationId xmlns:a16="http://schemas.microsoft.com/office/drawing/2014/main" id="{41647AF6-6608-CF73-0A42-11E54C4453DD}"/>
              </a:ext>
            </a:extLst>
          </p:cNvPr>
          <p:cNvSpPr>
            <a:spLocks noGrp="1"/>
          </p:cNvSpPr>
          <p:nvPr>
            <p:ph type="sldNum" sz="quarter" idx="12"/>
          </p:nvPr>
        </p:nvSpPr>
        <p:spPr/>
        <p:txBody>
          <a:bodyPr vert="horz" lIns="91440" tIns="45720" rIns="91440" bIns="45720" rtlCol="0" anchor="ctr">
            <a:normAutofit/>
          </a:bodyPr>
          <a:lstStyle/>
          <a:p>
            <a:pPr>
              <a:spcAft>
                <a:spcPts val="600"/>
              </a:spcAft>
              <a:defRPr/>
            </a:pPr>
            <a:fld id="{327AB9C6-218B-485D-B813-B7E9664F774C}" type="slidenum">
              <a:rPr lang="en-US" smtClean="0">
                <a:solidFill>
                  <a:srgbClr val="FFFFFF"/>
                </a:solidFill>
                <a:latin typeface="Calibri" panose="020F0502020204030204"/>
              </a:rPr>
              <a:pPr>
                <a:spcAft>
                  <a:spcPts val="600"/>
                </a:spcAft>
                <a:defRPr/>
              </a:pPr>
              <a:t>20</a:t>
            </a:fld>
            <a:endParaRPr lang="en-US">
              <a:solidFill>
                <a:srgbClr val="FFFFFF"/>
              </a:solidFill>
              <a:latin typeface="Calibri" panose="020F0502020204030204"/>
            </a:endParaRPr>
          </a:p>
        </p:txBody>
      </p:sp>
    </p:spTree>
    <p:extLst>
      <p:ext uri="{BB962C8B-B14F-4D97-AF65-F5344CB8AC3E}">
        <p14:creationId xmlns:p14="http://schemas.microsoft.com/office/powerpoint/2010/main" val="2103692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97000">
              <a:schemeClr val="accent1">
                <a:lumMod val="5000"/>
                <a:lumOff val="95000"/>
              </a:schemeClr>
            </a:gs>
            <a:gs pos="100000">
              <a:schemeClr val="accent1">
                <a:lumMod val="45000"/>
                <a:lumOff val="55000"/>
              </a:schemeClr>
            </a:gs>
            <a:gs pos="100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1E6EF800-F911-BBBC-CF5C-07CF81B59EAD}"/>
              </a:ext>
            </a:extLst>
          </p:cNvPr>
          <p:cNvGraphicFramePr>
            <a:graphicFrameLocks noGrp="1"/>
          </p:cNvGraphicFramePr>
          <p:nvPr>
            <p:ph idx="1"/>
            <p:extLst>
              <p:ext uri="{D42A27DB-BD31-4B8C-83A1-F6EECF244321}">
                <p14:modId xmlns:p14="http://schemas.microsoft.com/office/powerpoint/2010/main" val="488122006"/>
              </p:ext>
            </p:extLst>
          </p:nvPr>
        </p:nvGraphicFramePr>
        <p:xfrm>
          <a:off x="1408912" y="861568"/>
          <a:ext cx="9374176" cy="4109538"/>
        </p:xfrm>
        <a:graphic>
          <a:graphicData uri="http://schemas.openxmlformats.org/drawingml/2006/table">
            <a:tbl>
              <a:tblPr firstRow="1" bandRow="1">
                <a:tableStyleId>{5C22544A-7EE6-4342-B048-85BDC9FD1C3A}</a:tableStyleId>
              </a:tblPr>
              <a:tblGrid>
                <a:gridCol w="873152">
                  <a:extLst>
                    <a:ext uri="{9D8B030D-6E8A-4147-A177-3AD203B41FA5}">
                      <a16:colId xmlns:a16="http://schemas.microsoft.com/office/drawing/2014/main" val="1819223211"/>
                    </a:ext>
                  </a:extLst>
                </a:gridCol>
                <a:gridCol w="2279043">
                  <a:extLst>
                    <a:ext uri="{9D8B030D-6E8A-4147-A177-3AD203B41FA5}">
                      <a16:colId xmlns:a16="http://schemas.microsoft.com/office/drawing/2014/main" val="3208575779"/>
                    </a:ext>
                  </a:extLst>
                </a:gridCol>
                <a:gridCol w="942681">
                  <a:extLst>
                    <a:ext uri="{9D8B030D-6E8A-4147-A177-3AD203B41FA5}">
                      <a16:colId xmlns:a16="http://schemas.microsoft.com/office/drawing/2014/main" val="917642057"/>
                    </a:ext>
                  </a:extLst>
                </a:gridCol>
                <a:gridCol w="2332727">
                  <a:extLst>
                    <a:ext uri="{9D8B030D-6E8A-4147-A177-3AD203B41FA5}">
                      <a16:colId xmlns:a16="http://schemas.microsoft.com/office/drawing/2014/main" val="3043306522"/>
                    </a:ext>
                  </a:extLst>
                </a:gridCol>
                <a:gridCol w="1370475">
                  <a:extLst>
                    <a:ext uri="{9D8B030D-6E8A-4147-A177-3AD203B41FA5}">
                      <a16:colId xmlns:a16="http://schemas.microsoft.com/office/drawing/2014/main" val="3497776952"/>
                    </a:ext>
                  </a:extLst>
                </a:gridCol>
                <a:gridCol w="1576098">
                  <a:extLst>
                    <a:ext uri="{9D8B030D-6E8A-4147-A177-3AD203B41FA5}">
                      <a16:colId xmlns:a16="http://schemas.microsoft.com/office/drawing/2014/main" val="2157124411"/>
                    </a:ext>
                  </a:extLst>
                </a:gridCol>
              </a:tblGrid>
              <a:tr h="594874">
                <a:tc>
                  <a:txBody>
                    <a:bodyPr/>
                    <a:lstStyle/>
                    <a:p>
                      <a:pPr lvl="0" algn="ctr">
                        <a:buNone/>
                      </a:pPr>
                      <a:r>
                        <a:rPr lang="en-IN" sz="1600"/>
                        <a:t>S. no.</a:t>
                      </a:r>
                      <a:endParaRPr lang="en-US" sz="1600"/>
                    </a:p>
                  </a:txBody>
                  <a:tcPr anchor="ctr"/>
                </a:tc>
                <a:tc>
                  <a:txBody>
                    <a:bodyPr/>
                    <a:lstStyle/>
                    <a:p>
                      <a:pPr lvl="0" algn="ctr">
                        <a:buNone/>
                      </a:pPr>
                      <a:r>
                        <a:rPr lang="en-IN" sz="1600"/>
                        <a:t>Customer Requirement</a:t>
                      </a:r>
                      <a:endParaRPr lang="en-US" sz="1600"/>
                    </a:p>
                  </a:txBody>
                  <a:tcPr anchor="ctr"/>
                </a:tc>
                <a:tc>
                  <a:txBody>
                    <a:bodyPr/>
                    <a:lstStyle/>
                    <a:p>
                      <a:pPr lvl="0" algn="ctr">
                        <a:buNone/>
                      </a:pPr>
                      <a:r>
                        <a:rPr lang="en-IN" sz="1600"/>
                        <a:t>Demand/Wish</a:t>
                      </a:r>
                      <a:endParaRPr lang="en-US" sz="1600"/>
                    </a:p>
                  </a:txBody>
                  <a:tcPr anchor="ctr"/>
                </a:tc>
                <a:tc>
                  <a:txBody>
                    <a:bodyPr/>
                    <a:lstStyle/>
                    <a:p>
                      <a:pPr lvl="0" algn="ctr">
                        <a:buNone/>
                      </a:pPr>
                      <a:r>
                        <a:rPr lang="en-IN" sz="1600"/>
                        <a:t>Technical Metric</a:t>
                      </a:r>
                      <a:endParaRPr lang="en-US" sz="1600"/>
                    </a:p>
                  </a:txBody>
                  <a:tcPr anchor="ctr"/>
                </a:tc>
                <a:tc>
                  <a:txBody>
                    <a:bodyPr/>
                    <a:lstStyle/>
                    <a:p>
                      <a:pPr lvl="0" algn="ctr">
                        <a:buNone/>
                      </a:pPr>
                      <a:r>
                        <a:rPr lang="en-IN" sz="1600"/>
                        <a:t>Standard Value</a:t>
                      </a:r>
                      <a:endParaRPr lang="en-US" sz="1600"/>
                    </a:p>
                  </a:txBody>
                  <a:tcPr anchor="ctr"/>
                </a:tc>
                <a:tc>
                  <a:txBody>
                    <a:bodyPr/>
                    <a:lstStyle/>
                    <a:p>
                      <a:pPr lvl="0" algn="ctr">
                        <a:buNone/>
                      </a:pPr>
                      <a:r>
                        <a:rPr lang="en-IN" sz="1600"/>
                        <a:t>How to Measure/Test</a:t>
                      </a:r>
                      <a:endParaRPr lang="en-US" sz="1600"/>
                    </a:p>
                  </a:txBody>
                  <a:tcPr anchor="ctr"/>
                </a:tc>
                <a:extLst>
                  <a:ext uri="{0D108BD9-81ED-4DB2-BD59-A6C34878D82A}">
                    <a16:rowId xmlns:a16="http://schemas.microsoft.com/office/drawing/2014/main" val="23415270"/>
                  </a:ext>
                </a:extLst>
              </a:tr>
              <a:tr h="690332">
                <a:tc>
                  <a:txBody>
                    <a:bodyPr/>
                    <a:lstStyle/>
                    <a:p>
                      <a:r>
                        <a:rPr lang="en-IN" sz="1400"/>
                        <a:t>07.</a:t>
                      </a:r>
                    </a:p>
                  </a:txBody>
                  <a:tcPr anchor="ctr"/>
                </a:tc>
                <a:tc>
                  <a:txBody>
                    <a:bodyPr/>
                    <a:lstStyle/>
                    <a:p>
                      <a:r>
                        <a:rPr lang="en-IN" sz="1400"/>
                        <a:t>Seats should  be able to withstand load </a:t>
                      </a:r>
                    </a:p>
                  </a:txBody>
                  <a:tcPr anchor="ctr"/>
                </a:tc>
                <a:tc>
                  <a:txBody>
                    <a:bodyPr/>
                    <a:lstStyle/>
                    <a:p>
                      <a:pPr algn="ctr"/>
                      <a:r>
                        <a:rPr lang="en-GB" sz="1400"/>
                        <a:t>D</a:t>
                      </a:r>
                      <a:endParaRPr lang="en-IN" sz="1400"/>
                    </a:p>
                  </a:txBody>
                  <a:tcPr anchor="ctr"/>
                </a:tc>
                <a:tc>
                  <a:txBody>
                    <a:bodyPr/>
                    <a:lstStyle/>
                    <a:p>
                      <a:r>
                        <a:rPr lang="en-IN" sz="1400"/>
                        <a:t>Load bearing capacity</a:t>
                      </a:r>
                    </a:p>
                  </a:txBody>
                  <a:tcPr anchor="ctr"/>
                </a:tc>
                <a:tc>
                  <a:txBody>
                    <a:bodyPr/>
                    <a:lstStyle/>
                    <a:p>
                      <a:r>
                        <a:rPr lang="en-IN" sz="1400"/>
                        <a:t>          350kg</a:t>
                      </a:r>
                    </a:p>
                  </a:txBody>
                  <a:tcPr anchor="ctr"/>
                </a:tc>
                <a:tc>
                  <a:txBody>
                    <a:bodyPr/>
                    <a:lstStyle/>
                    <a:p>
                      <a:r>
                        <a:rPr lang="en-GB" sz="1600"/>
                        <a:t>Static load testing/dynamic load testing</a:t>
                      </a:r>
                      <a:endParaRPr lang="en-IN" sz="1600"/>
                    </a:p>
                  </a:txBody>
                  <a:tcPr anchor="ctr"/>
                </a:tc>
                <a:extLst>
                  <a:ext uri="{0D108BD9-81ED-4DB2-BD59-A6C34878D82A}">
                    <a16:rowId xmlns:a16="http://schemas.microsoft.com/office/drawing/2014/main" val="416762905"/>
                  </a:ext>
                </a:extLst>
              </a:tr>
              <a:tr h="594874">
                <a:tc>
                  <a:txBody>
                    <a:bodyPr/>
                    <a:lstStyle/>
                    <a:p>
                      <a:r>
                        <a:rPr lang="en-IN" sz="1400"/>
                        <a:t>08.</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400"/>
                        <a:t>Seats should not have sharp edges</a:t>
                      </a:r>
                    </a:p>
                  </a:txBody>
                  <a:tcPr anchor="ctr"/>
                </a:tc>
                <a:tc>
                  <a:txBody>
                    <a:bodyPr/>
                    <a:lstStyle/>
                    <a:p>
                      <a:pPr algn="ctr"/>
                      <a:r>
                        <a:rPr lang="en-GB" sz="1400"/>
                        <a:t>D</a:t>
                      </a:r>
                      <a:endParaRPr lang="en-IN" sz="1400"/>
                    </a:p>
                  </a:txBody>
                  <a:tcPr anchor="ctr"/>
                </a:tc>
                <a:tc>
                  <a:txBody>
                    <a:bodyPr/>
                    <a:lstStyle/>
                    <a:p>
                      <a:pPr marL="0" marR="0" lvl="0" indent="0" algn="l" rtl="0" eaLnBrk="1" fontAlgn="auto" latinLnBrk="0" hangingPunct="1">
                        <a:lnSpc>
                          <a:spcPct val="100000"/>
                        </a:lnSpc>
                        <a:spcBef>
                          <a:spcPts val="0"/>
                        </a:spcBef>
                        <a:spcAft>
                          <a:spcPts val="0"/>
                        </a:spcAft>
                        <a:buClrTx/>
                        <a:buSzTx/>
                        <a:buFontTx/>
                        <a:buNone/>
                      </a:pPr>
                      <a:r>
                        <a:rPr lang="en-IN" sz="1400"/>
                        <a:t>Resistance to abrasion of surfaces</a:t>
                      </a:r>
                      <a:endParaRPr lang="en-US" sz="1400"/>
                    </a:p>
                  </a:txBody>
                  <a:tcPr anchor="ctr"/>
                </a:tc>
                <a:tc>
                  <a:txBody>
                    <a:bodyPr/>
                    <a:lstStyle/>
                    <a:p>
                      <a:pPr algn="ctr"/>
                      <a:r>
                        <a:rPr lang="en-GB" sz="1400"/>
                        <a:t>-</a:t>
                      </a:r>
                    </a:p>
                  </a:txBody>
                  <a:tcPr anchor="ctr"/>
                </a:tc>
                <a:tc>
                  <a:txBody>
                    <a:bodyPr/>
                    <a:lstStyle/>
                    <a:p>
                      <a:pPr marL="0" marR="0" lvl="0" indent="0" algn="l" rtl="0" eaLnBrk="1" fontAlgn="auto" latinLnBrk="0" hangingPunct="1">
                        <a:lnSpc>
                          <a:spcPct val="100000"/>
                        </a:lnSpc>
                        <a:spcBef>
                          <a:spcPts val="0"/>
                        </a:spcBef>
                        <a:spcAft>
                          <a:spcPts val="0"/>
                        </a:spcAft>
                        <a:buClrTx/>
                        <a:buSzTx/>
                        <a:buFontTx/>
                        <a:buNone/>
                      </a:pPr>
                      <a:r>
                        <a:rPr lang="en-IN" sz="1600" b="0" i="0" u="none" strike="noStrike" kern="1200">
                          <a:solidFill>
                            <a:schemeClr val="dk1"/>
                          </a:solidFill>
                          <a:effectLst/>
                          <a:latin typeface="+mn-lt"/>
                          <a:ea typeface="+mn-ea"/>
                          <a:cs typeface="+mn-cs"/>
                        </a:rPr>
                        <a:t>Taber </a:t>
                      </a:r>
                      <a:r>
                        <a:rPr lang="en-IN" sz="1600" b="0" i="0" u="none" strike="noStrike" kern="1200" err="1">
                          <a:solidFill>
                            <a:schemeClr val="dk1"/>
                          </a:solidFill>
                          <a:effectLst/>
                          <a:latin typeface="+mn-lt"/>
                          <a:ea typeface="+mn-ea"/>
                          <a:cs typeface="+mn-cs"/>
                        </a:rPr>
                        <a:t>abraser</a:t>
                      </a:r>
                      <a:r>
                        <a:rPr lang="en-IN" sz="1600" b="0" i="0" u="none" strike="noStrike" kern="1200">
                          <a:solidFill>
                            <a:schemeClr val="dk1"/>
                          </a:solidFill>
                          <a:effectLst/>
                          <a:latin typeface="+mn-lt"/>
                          <a:ea typeface="+mn-ea"/>
                          <a:cs typeface="+mn-cs"/>
                        </a:rPr>
                        <a:t> method, Abrasion Test </a:t>
                      </a:r>
                      <a:endParaRPr lang="en-IN" sz="1600"/>
                    </a:p>
                  </a:txBody>
                  <a:tcPr anchor="ctr"/>
                </a:tc>
                <a:extLst>
                  <a:ext uri="{0D108BD9-81ED-4DB2-BD59-A6C34878D82A}">
                    <a16:rowId xmlns:a16="http://schemas.microsoft.com/office/drawing/2014/main" val="4089989724"/>
                  </a:ext>
                </a:extLst>
              </a:tr>
              <a:tr h="730824">
                <a:tc>
                  <a:txBody>
                    <a:bodyPr/>
                    <a:lstStyle/>
                    <a:p>
                      <a:r>
                        <a:rPr lang="en-IN" sz="1400"/>
                        <a:t>09.</a:t>
                      </a:r>
                    </a:p>
                  </a:txBody>
                  <a:tcPr anchor="ctr"/>
                </a:tc>
                <a:tc>
                  <a:txBody>
                    <a:bodyPr/>
                    <a:lstStyle/>
                    <a:p>
                      <a:r>
                        <a:rPr lang="en-IN" sz="1400"/>
                        <a:t>Seats should be Easy to clean </a:t>
                      </a:r>
                    </a:p>
                  </a:txBody>
                  <a:tcPr anchor="ctr"/>
                </a:tc>
                <a:tc>
                  <a:txBody>
                    <a:bodyPr/>
                    <a:lstStyle/>
                    <a:p>
                      <a:pPr algn="ctr"/>
                      <a:r>
                        <a:rPr lang="en-GB" sz="1400"/>
                        <a:t>W</a:t>
                      </a:r>
                      <a:endParaRPr lang="en-IN" sz="1400"/>
                    </a:p>
                  </a:txBody>
                  <a:tcPr anchor="ctr"/>
                </a:tc>
                <a:tc>
                  <a:txBody>
                    <a:bodyPr/>
                    <a:lstStyle/>
                    <a:p>
                      <a:pPr marL="0" marR="0" lvl="0" indent="0" algn="ctr" rtl="0" eaLnBrk="1" fontAlgn="auto" latinLnBrk="0" hangingPunct="1">
                        <a:lnSpc>
                          <a:spcPct val="100000"/>
                        </a:lnSpc>
                        <a:spcBef>
                          <a:spcPts val="0"/>
                        </a:spcBef>
                        <a:spcAft>
                          <a:spcPts val="0"/>
                        </a:spcAft>
                        <a:buClrTx/>
                        <a:buSzTx/>
                        <a:buFontTx/>
                        <a:buNone/>
                      </a:pPr>
                      <a:r>
                        <a:rPr lang="en-IN" sz="1400"/>
                        <a:t>-</a:t>
                      </a:r>
                    </a:p>
                  </a:txBody>
                  <a:tcPr anchor="ctr"/>
                </a:tc>
                <a:tc>
                  <a:txBody>
                    <a:bodyPr/>
                    <a:lstStyle/>
                    <a:p>
                      <a:pPr algn="ctr"/>
                      <a:r>
                        <a:rPr lang="en-GB" sz="1400"/>
                        <a:t>-</a:t>
                      </a:r>
                      <a:endParaRPr lang="en-IN" sz="1400"/>
                    </a:p>
                  </a:txBody>
                  <a:tcPr anchor="ctr"/>
                </a:tc>
                <a:tc>
                  <a:txBody>
                    <a:bodyPr/>
                    <a:lstStyle/>
                    <a:p>
                      <a:pPr algn="ctr"/>
                      <a:r>
                        <a:rPr lang="en-IN" sz="1600"/>
                        <a:t>-</a:t>
                      </a:r>
                    </a:p>
                  </a:txBody>
                  <a:tcPr anchor="ctr"/>
                </a:tc>
                <a:extLst>
                  <a:ext uri="{0D108BD9-81ED-4DB2-BD59-A6C34878D82A}">
                    <a16:rowId xmlns:a16="http://schemas.microsoft.com/office/drawing/2014/main" val="3520320425"/>
                  </a:ext>
                </a:extLst>
              </a:tr>
              <a:tr h="680720">
                <a:tc rowSpan="2">
                  <a:txBody>
                    <a:bodyPr/>
                    <a:lstStyle/>
                    <a:p>
                      <a:r>
                        <a:rPr lang="en-IN" sz="1400"/>
                        <a:t>10.</a:t>
                      </a:r>
                    </a:p>
                  </a:txBody>
                  <a:tcPr anchor="ctr"/>
                </a:tc>
                <a:tc rowSpan="2">
                  <a:txBody>
                    <a:bodyPr/>
                    <a:lstStyle/>
                    <a:p>
                      <a:r>
                        <a:rPr lang="en-IN" sz="1400">
                          <a:solidFill>
                            <a:schemeClr val="tx1"/>
                          </a:solidFill>
                        </a:rPr>
                        <a:t>Seats should be long lasting</a:t>
                      </a:r>
                    </a:p>
                  </a:txBody>
                  <a:tcPr anchor="ctr"/>
                </a:tc>
                <a:tc rowSpan="2">
                  <a:txBody>
                    <a:bodyPr/>
                    <a:lstStyle/>
                    <a:p>
                      <a:pPr algn="ctr"/>
                      <a:r>
                        <a:rPr lang="en-IN" sz="1400"/>
                        <a:t>D</a:t>
                      </a:r>
                    </a:p>
                  </a:txBody>
                  <a:tcPr anchor="ctr"/>
                </a:tc>
                <a:tc>
                  <a:txBody>
                    <a:bodyPr/>
                    <a:lstStyle/>
                    <a:p>
                      <a:r>
                        <a:rPr lang="en-US" sz="1400"/>
                        <a:t>Resistance of surfaces to corrosion</a:t>
                      </a:r>
                    </a:p>
                  </a:txBody>
                  <a:tcPr anchor="ctr"/>
                </a:tc>
                <a:tc>
                  <a:txBody>
                    <a:bodyPr/>
                    <a:lstStyle/>
                    <a:p>
                      <a:pPr algn="ctr"/>
                      <a:r>
                        <a:rPr lang="en-IN" sz="1400"/>
                        <a:t>-</a:t>
                      </a:r>
                    </a:p>
                  </a:txBody>
                  <a:tcPr anchor="ctr"/>
                </a:tc>
                <a:tc>
                  <a:txBody>
                    <a:bodyPr/>
                    <a:lstStyle/>
                    <a:p>
                      <a:r>
                        <a:rPr lang="en-IN" sz="1600"/>
                        <a:t>Salt spray test</a:t>
                      </a:r>
                    </a:p>
                  </a:txBody>
                  <a:tcPr anchor="ctr"/>
                </a:tc>
                <a:extLst>
                  <a:ext uri="{0D108BD9-81ED-4DB2-BD59-A6C34878D82A}">
                    <a16:rowId xmlns:a16="http://schemas.microsoft.com/office/drawing/2014/main" val="1236462514"/>
                  </a:ext>
                </a:extLst>
              </a:tr>
              <a:tr h="457200">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400"/>
                        <a:t>Strength of bench</a:t>
                      </a:r>
                    </a:p>
                  </a:txBody>
                  <a:tcPr anchor="ctr">
                    <a:solidFill>
                      <a:srgbClr val="E9EBF5"/>
                    </a:solidFill>
                  </a:tcPr>
                </a:tc>
                <a:tc>
                  <a:txBody>
                    <a:bodyPr/>
                    <a:lstStyle/>
                    <a:p>
                      <a:pPr algn="ctr"/>
                      <a:r>
                        <a:rPr lang="en-US"/>
                        <a:t>-</a:t>
                      </a:r>
                    </a:p>
                  </a:txBody>
                  <a:tcPr anchor="ctr">
                    <a:solidFill>
                      <a:srgbClr val="E9EBF5"/>
                    </a:solidFill>
                  </a:tcPr>
                </a:tc>
                <a:tc>
                  <a:txBody>
                    <a:bodyPr/>
                    <a:lstStyle/>
                    <a:p>
                      <a:r>
                        <a:rPr lang="en-US" sz="1600"/>
                        <a:t>Unit drop test</a:t>
                      </a:r>
                    </a:p>
                  </a:txBody>
                  <a:tcPr anchor="ctr">
                    <a:solidFill>
                      <a:srgbClr val="E9EBF5"/>
                    </a:solidFill>
                  </a:tcPr>
                </a:tc>
                <a:extLst>
                  <a:ext uri="{0D108BD9-81ED-4DB2-BD59-A6C34878D82A}">
                    <a16:rowId xmlns:a16="http://schemas.microsoft.com/office/drawing/2014/main" val="589320951"/>
                  </a:ext>
                </a:extLst>
              </a:tr>
            </a:tbl>
          </a:graphicData>
        </a:graphic>
      </p:graphicFrame>
      <p:sp>
        <p:nvSpPr>
          <p:cNvPr id="2" name="Slide Number Placeholder 1">
            <a:extLst>
              <a:ext uri="{FF2B5EF4-FFF2-40B4-BE49-F238E27FC236}">
                <a16:creationId xmlns:a16="http://schemas.microsoft.com/office/drawing/2014/main" id="{3267311B-DB69-4F59-A89A-7C478C41FF4E}"/>
              </a:ext>
            </a:extLst>
          </p:cNvPr>
          <p:cNvSpPr>
            <a:spLocks noGrp="1"/>
          </p:cNvSpPr>
          <p:nvPr>
            <p:ph type="sldNum" sz="quarter" idx="12"/>
          </p:nvPr>
        </p:nvSpPr>
        <p:spPr/>
        <p:txBody>
          <a:bodyPr/>
          <a:lstStyle/>
          <a:p>
            <a:fld id="{327AB9C6-218B-485D-B813-B7E9664F774C}" type="slidenum">
              <a:rPr lang="en-IN" smtClean="0"/>
              <a:t>3</a:t>
            </a:fld>
            <a:endParaRPr lang="en-US"/>
          </a:p>
        </p:txBody>
      </p:sp>
      <p:sp>
        <p:nvSpPr>
          <p:cNvPr id="22" name="TextBox 21">
            <a:extLst>
              <a:ext uri="{FF2B5EF4-FFF2-40B4-BE49-F238E27FC236}">
                <a16:creationId xmlns:a16="http://schemas.microsoft.com/office/drawing/2014/main" id="{2AD33592-A935-170C-73CB-BB71753D45A3}"/>
              </a:ext>
            </a:extLst>
          </p:cNvPr>
          <p:cNvSpPr txBox="1"/>
          <p:nvPr/>
        </p:nvSpPr>
        <p:spPr>
          <a:xfrm>
            <a:off x="1389772" y="5229359"/>
            <a:ext cx="9374176" cy="1615827"/>
          </a:xfrm>
          <a:prstGeom prst="rect">
            <a:avLst/>
          </a:prstGeom>
          <a:noFill/>
        </p:spPr>
        <p:txBody>
          <a:bodyPr wrap="square" rtlCol="0">
            <a:spAutoFit/>
          </a:bodyPr>
          <a:lstStyle/>
          <a:p>
            <a:r>
              <a:rPr lang="en-GB" sz="1100"/>
              <a:t>Ref.:-</a:t>
            </a:r>
          </a:p>
          <a:p>
            <a:r>
              <a:rPr lang="en-GB" sz="1100"/>
              <a:t> 1. </a:t>
            </a:r>
            <a:r>
              <a:rPr lang="en-GB" sz="1100">
                <a:hlinkClick r:id="rId3"/>
              </a:rPr>
              <a:t>https://morth.nic.in/sites/default/files/circulars_document/N_3012405_1637043131682.pdf</a:t>
            </a:r>
            <a:endParaRPr lang="en-GB" sz="1100"/>
          </a:p>
          <a:p>
            <a:r>
              <a:rPr lang="en-GB" sz="1100"/>
              <a:t> (ACCESSIBILITY GUIDELINES FOR BUS TERMINALS AND BUS STOPS)</a:t>
            </a:r>
          </a:p>
          <a:p>
            <a:r>
              <a:rPr lang="en-GB" sz="1100"/>
              <a:t> 2. </a:t>
            </a:r>
            <a:r>
              <a:rPr lang="en-GB" sz="1100">
                <a:hlinkClick r:id="rId4"/>
              </a:rPr>
              <a:t>https://www.ijert.org/research/design-considerations-iron-bench-in-the-gardens-IJERTV5IS110235.pdf</a:t>
            </a:r>
            <a:endParaRPr lang="en-GB" sz="1100"/>
          </a:p>
          <a:p>
            <a:r>
              <a:rPr lang="en-GB" sz="1100"/>
              <a:t>3. </a:t>
            </a:r>
            <a:r>
              <a:rPr lang="en-GB" sz="1100">
                <a:hlinkClick r:id="rId5"/>
              </a:rPr>
              <a:t>https://downloads.kimballinternational.com/documents/price-lists/commercial/general-information/ansi-bifma.pdf</a:t>
            </a:r>
            <a:endParaRPr lang="en-GB" sz="1100"/>
          </a:p>
          <a:p>
            <a:r>
              <a:rPr lang="en-GB" sz="1100"/>
              <a:t>4. </a:t>
            </a:r>
            <a:r>
              <a:rPr lang="en-GB" sz="1100">
                <a:hlinkClick r:id="rId6"/>
              </a:rPr>
              <a:t>https://www.micomlab.com/micom-testing/bifma-x6-4/</a:t>
            </a:r>
            <a:endParaRPr lang="en-GB" sz="1100"/>
          </a:p>
          <a:p>
            <a:r>
              <a:rPr lang="en-GB" sz="1100"/>
              <a:t>5. </a:t>
            </a:r>
            <a:r>
              <a:rPr lang="en-GB" sz="1100">
                <a:hlinkClick r:id="rId7"/>
              </a:rPr>
              <a:t>https://cdn.standards.iteh.ai/samples/13772/ee543b33c96948fcb6e4720abb2710cd/ISO-7173-1989.pdf</a:t>
            </a:r>
            <a:endParaRPr lang="en-GB" sz="1100"/>
          </a:p>
          <a:p>
            <a:endParaRPr lang="en-GB" sz="1100"/>
          </a:p>
          <a:p>
            <a:endParaRPr lang="en-GB" sz="1100"/>
          </a:p>
        </p:txBody>
      </p:sp>
      <p:sp>
        <p:nvSpPr>
          <p:cNvPr id="3" name="Title 1">
            <a:extLst>
              <a:ext uri="{FF2B5EF4-FFF2-40B4-BE49-F238E27FC236}">
                <a16:creationId xmlns:a16="http://schemas.microsoft.com/office/drawing/2014/main" id="{8F1B09DB-ABE4-1006-4A04-4918996522F3}"/>
              </a:ext>
            </a:extLst>
          </p:cNvPr>
          <p:cNvSpPr>
            <a:spLocks noGrp="1"/>
          </p:cNvSpPr>
          <p:nvPr>
            <p:ph type="title"/>
          </p:nvPr>
        </p:nvSpPr>
        <p:spPr>
          <a:xfrm>
            <a:off x="3654065" y="110604"/>
            <a:ext cx="4883870" cy="492711"/>
          </a:xfrm>
        </p:spPr>
        <p:txBody>
          <a:bodyPr>
            <a:noAutofit/>
          </a:bodyPr>
          <a:lstStyle/>
          <a:p>
            <a:r>
              <a:rPr lang="en-IN" sz="3600"/>
              <a:t>Technical parameters</a:t>
            </a:r>
            <a:endParaRPr lang="en-US" sz="3600"/>
          </a:p>
        </p:txBody>
      </p:sp>
    </p:spTree>
    <p:extLst>
      <p:ext uri="{BB962C8B-B14F-4D97-AF65-F5344CB8AC3E}">
        <p14:creationId xmlns:p14="http://schemas.microsoft.com/office/powerpoint/2010/main" val="23011697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97000">
              <a:schemeClr val="accent1">
                <a:lumMod val="5000"/>
                <a:lumOff val="95000"/>
              </a:schemeClr>
            </a:gs>
            <a:gs pos="100000">
              <a:schemeClr val="accent1">
                <a:lumMod val="45000"/>
                <a:lumOff val="55000"/>
              </a:schemeClr>
            </a:gs>
            <a:gs pos="100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graphicFrame>
        <p:nvGraphicFramePr>
          <p:cNvPr id="4" name="Content Placeholder 3">
            <a:extLst>
              <a:ext uri="{FF2B5EF4-FFF2-40B4-BE49-F238E27FC236}">
                <a16:creationId xmlns:a16="http://schemas.microsoft.com/office/drawing/2014/main" id="{FF46CA5B-2F31-38A7-49D1-9717C3A967DD}"/>
              </a:ext>
            </a:extLst>
          </p:cNvPr>
          <p:cNvGraphicFramePr>
            <a:graphicFrameLocks/>
          </p:cNvGraphicFramePr>
          <p:nvPr>
            <p:extLst>
              <p:ext uri="{D42A27DB-BD31-4B8C-83A1-F6EECF244321}">
                <p14:modId xmlns:p14="http://schemas.microsoft.com/office/powerpoint/2010/main" val="3794605371"/>
              </p:ext>
            </p:extLst>
          </p:nvPr>
        </p:nvGraphicFramePr>
        <p:xfrm>
          <a:off x="739212" y="752501"/>
          <a:ext cx="11167533" cy="4933377"/>
        </p:xfrm>
        <a:graphic>
          <a:graphicData uri="http://schemas.openxmlformats.org/drawingml/2006/table">
            <a:tbl>
              <a:tblPr firstRow="1" bandRow="1">
                <a:tableStyleId>{5C22544A-7EE6-4342-B048-85BDC9FD1C3A}</a:tableStyleId>
              </a:tblPr>
              <a:tblGrid>
                <a:gridCol w="478480">
                  <a:extLst>
                    <a:ext uri="{9D8B030D-6E8A-4147-A177-3AD203B41FA5}">
                      <a16:colId xmlns:a16="http://schemas.microsoft.com/office/drawing/2014/main" val="4292322"/>
                    </a:ext>
                  </a:extLst>
                </a:gridCol>
                <a:gridCol w="3345534">
                  <a:extLst>
                    <a:ext uri="{9D8B030D-6E8A-4147-A177-3AD203B41FA5}">
                      <a16:colId xmlns:a16="http://schemas.microsoft.com/office/drawing/2014/main" val="1755285528"/>
                    </a:ext>
                  </a:extLst>
                </a:gridCol>
                <a:gridCol w="432473">
                  <a:extLst>
                    <a:ext uri="{9D8B030D-6E8A-4147-A177-3AD203B41FA5}">
                      <a16:colId xmlns:a16="http://schemas.microsoft.com/office/drawing/2014/main" val="2932753726"/>
                    </a:ext>
                  </a:extLst>
                </a:gridCol>
                <a:gridCol w="432473">
                  <a:extLst>
                    <a:ext uri="{9D8B030D-6E8A-4147-A177-3AD203B41FA5}">
                      <a16:colId xmlns:a16="http://schemas.microsoft.com/office/drawing/2014/main" val="2506012439"/>
                    </a:ext>
                  </a:extLst>
                </a:gridCol>
                <a:gridCol w="432473">
                  <a:extLst>
                    <a:ext uri="{9D8B030D-6E8A-4147-A177-3AD203B41FA5}">
                      <a16:colId xmlns:a16="http://schemas.microsoft.com/office/drawing/2014/main" val="3373502099"/>
                    </a:ext>
                  </a:extLst>
                </a:gridCol>
                <a:gridCol w="432473">
                  <a:extLst>
                    <a:ext uri="{9D8B030D-6E8A-4147-A177-3AD203B41FA5}">
                      <a16:colId xmlns:a16="http://schemas.microsoft.com/office/drawing/2014/main" val="698380580"/>
                    </a:ext>
                  </a:extLst>
                </a:gridCol>
                <a:gridCol w="432473">
                  <a:extLst>
                    <a:ext uri="{9D8B030D-6E8A-4147-A177-3AD203B41FA5}">
                      <a16:colId xmlns:a16="http://schemas.microsoft.com/office/drawing/2014/main" val="293275305"/>
                    </a:ext>
                  </a:extLst>
                </a:gridCol>
                <a:gridCol w="432473">
                  <a:extLst>
                    <a:ext uri="{9D8B030D-6E8A-4147-A177-3AD203B41FA5}">
                      <a16:colId xmlns:a16="http://schemas.microsoft.com/office/drawing/2014/main" val="1852282646"/>
                    </a:ext>
                  </a:extLst>
                </a:gridCol>
                <a:gridCol w="432473">
                  <a:extLst>
                    <a:ext uri="{9D8B030D-6E8A-4147-A177-3AD203B41FA5}">
                      <a16:colId xmlns:a16="http://schemas.microsoft.com/office/drawing/2014/main" val="2754378319"/>
                    </a:ext>
                  </a:extLst>
                </a:gridCol>
                <a:gridCol w="432473">
                  <a:extLst>
                    <a:ext uri="{9D8B030D-6E8A-4147-A177-3AD203B41FA5}">
                      <a16:colId xmlns:a16="http://schemas.microsoft.com/office/drawing/2014/main" val="950064214"/>
                    </a:ext>
                  </a:extLst>
                </a:gridCol>
                <a:gridCol w="432473">
                  <a:extLst>
                    <a:ext uri="{9D8B030D-6E8A-4147-A177-3AD203B41FA5}">
                      <a16:colId xmlns:a16="http://schemas.microsoft.com/office/drawing/2014/main" val="3122740968"/>
                    </a:ext>
                  </a:extLst>
                </a:gridCol>
                <a:gridCol w="453834">
                  <a:extLst>
                    <a:ext uri="{9D8B030D-6E8A-4147-A177-3AD203B41FA5}">
                      <a16:colId xmlns:a16="http://schemas.microsoft.com/office/drawing/2014/main" val="3201055029"/>
                    </a:ext>
                  </a:extLst>
                </a:gridCol>
                <a:gridCol w="469854">
                  <a:extLst>
                    <a:ext uri="{9D8B030D-6E8A-4147-A177-3AD203B41FA5}">
                      <a16:colId xmlns:a16="http://schemas.microsoft.com/office/drawing/2014/main" val="2782824415"/>
                    </a:ext>
                  </a:extLst>
                </a:gridCol>
                <a:gridCol w="986641">
                  <a:extLst>
                    <a:ext uri="{9D8B030D-6E8A-4147-A177-3AD203B41FA5}">
                      <a16:colId xmlns:a16="http://schemas.microsoft.com/office/drawing/2014/main" val="455298222"/>
                    </a:ext>
                  </a:extLst>
                </a:gridCol>
                <a:gridCol w="741869">
                  <a:extLst>
                    <a:ext uri="{9D8B030D-6E8A-4147-A177-3AD203B41FA5}">
                      <a16:colId xmlns:a16="http://schemas.microsoft.com/office/drawing/2014/main" val="2058618555"/>
                    </a:ext>
                  </a:extLst>
                </a:gridCol>
                <a:gridCol w="799064">
                  <a:extLst>
                    <a:ext uri="{9D8B030D-6E8A-4147-A177-3AD203B41FA5}">
                      <a16:colId xmlns:a16="http://schemas.microsoft.com/office/drawing/2014/main" val="579334559"/>
                    </a:ext>
                  </a:extLst>
                </a:gridCol>
              </a:tblGrid>
              <a:tr h="1074233">
                <a:tc>
                  <a:txBody>
                    <a:bodyPr/>
                    <a:lstStyle/>
                    <a:p>
                      <a:pPr algn="ctr"/>
                      <a:r>
                        <a:rPr lang="en-GB" sz="1400">
                          <a:solidFill>
                            <a:schemeClr val="bg1"/>
                          </a:solidFill>
                        </a:rPr>
                        <a:t>Sr.</a:t>
                      </a:r>
                    </a:p>
                    <a:p>
                      <a:pPr algn="ctr"/>
                      <a:r>
                        <a:rPr lang="en-GB" sz="1400">
                          <a:solidFill>
                            <a:schemeClr val="bg1"/>
                          </a:solidFill>
                        </a:rPr>
                        <a:t>No</a:t>
                      </a:r>
                      <a:endParaRPr lang="en-IN" sz="1400">
                        <a:solidFill>
                          <a:schemeClr val="bg1"/>
                        </a:solidFill>
                      </a:endParaRPr>
                    </a:p>
                  </a:txBody>
                  <a:tcPr marL="44549" marR="44549" marT="22275" marB="22275"/>
                </a:tc>
                <a:tc>
                  <a:txBody>
                    <a:bodyPr/>
                    <a:lstStyle/>
                    <a:p>
                      <a:pPr algn="ctr"/>
                      <a:r>
                        <a:rPr lang="en-GB" sz="1400">
                          <a:solidFill>
                            <a:schemeClr val="bg1"/>
                          </a:solidFill>
                        </a:rPr>
                        <a:t>Relative Importance Matrix if x &gt; Y then K = 1, if X=Y then K = 0.5 if X&lt;Y then K=0</a:t>
                      </a:r>
                      <a:endParaRPr lang="en-IN" sz="1400">
                        <a:solidFill>
                          <a:schemeClr val="bg1"/>
                        </a:solidFill>
                      </a:endParaRPr>
                    </a:p>
                  </a:txBody>
                  <a:tcPr marL="44549" marR="44549" marT="22275" marB="22275"/>
                </a:tc>
                <a:tc>
                  <a:txBody>
                    <a:bodyPr/>
                    <a:lstStyle/>
                    <a:p>
                      <a:pPr algn="ctr">
                        <a:lnSpc>
                          <a:spcPct val="300000"/>
                        </a:lnSpc>
                      </a:pPr>
                      <a:r>
                        <a:rPr lang="en-GB" sz="1400">
                          <a:solidFill>
                            <a:schemeClr val="bg1"/>
                          </a:solidFill>
                        </a:rPr>
                        <a:t>K1</a:t>
                      </a:r>
                      <a:endParaRPr lang="en-IN" sz="1400">
                        <a:solidFill>
                          <a:schemeClr val="bg1"/>
                        </a:solidFill>
                      </a:endParaRPr>
                    </a:p>
                  </a:txBody>
                  <a:tcPr marL="44549" marR="44549" marT="22275" marB="22275"/>
                </a:tc>
                <a:tc>
                  <a:txBody>
                    <a:bodyPr/>
                    <a:lstStyle/>
                    <a:p>
                      <a:pPr algn="ctr">
                        <a:lnSpc>
                          <a:spcPct val="300000"/>
                        </a:lnSpc>
                      </a:pPr>
                      <a:r>
                        <a:rPr lang="en-GB" sz="1400">
                          <a:solidFill>
                            <a:schemeClr val="bg1"/>
                          </a:solidFill>
                        </a:rPr>
                        <a:t>K2</a:t>
                      </a:r>
                      <a:endParaRPr lang="en-IN" sz="1400">
                        <a:solidFill>
                          <a:schemeClr val="bg1"/>
                        </a:solidFill>
                      </a:endParaRPr>
                    </a:p>
                  </a:txBody>
                  <a:tcPr marL="44549" marR="44549" marT="22275" marB="22275"/>
                </a:tc>
                <a:tc>
                  <a:txBody>
                    <a:bodyPr/>
                    <a:lstStyle/>
                    <a:p>
                      <a:pPr algn="ctr">
                        <a:lnSpc>
                          <a:spcPct val="300000"/>
                        </a:lnSpc>
                      </a:pPr>
                      <a:r>
                        <a:rPr lang="en-GB" sz="1400">
                          <a:solidFill>
                            <a:schemeClr val="bg1"/>
                          </a:solidFill>
                        </a:rPr>
                        <a:t>K3</a:t>
                      </a:r>
                      <a:endParaRPr lang="en-IN" sz="1400">
                        <a:solidFill>
                          <a:schemeClr val="bg1"/>
                        </a:solidFill>
                      </a:endParaRPr>
                    </a:p>
                  </a:txBody>
                  <a:tcPr marL="44549" marR="44549" marT="22275" marB="22275"/>
                </a:tc>
                <a:tc>
                  <a:txBody>
                    <a:bodyPr/>
                    <a:lstStyle/>
                    <a:p>
                      <a:pPr algn="ctr">
                        <a:lnSpc>
                          <a:spcPct val="300000"/>
                        </a:lnSpc>
                      </a:pPr>
                      <a:r>
                        <a:rPr lang="en-GB" sz="1400">
                          <a:solidFill>
                            <a:schemeClr val="bg1"/>
                          </a:solidFill>
                        </a:rPr>
                        <a:t>K4</a:t>
                      </a:r>
                      <a:endParaRPr lang="en-IN" sz="1400">
                        <a:solidFill>
                          <a:schemeClr val="bg1"/>
                        </a:solidFill>
                      </a:endParaRPr>
                    </a:p>
                  </a:txBody>
                  <a:tcPr marL="44549" marR="44549" marT="22275" marB="22275"/>
                </a:tc>
                <a:tc>
                  <a:txBody>
                    <a:bodyPr/>
                    <a:lstStyle/>
                    <a:p>
                      <a:pPr algn="ctr">
                        <a:lnSpc>
                          <a:spcPct val="300000"/>
                        </a:lnSpc>
                      </a:pPr>
                      <a:r>
                        <a:rPr lang="en-GB" sz="1400">
                          <a:solidFill>
                            <a:schemeClr val="bg1"/>
                          </a:solidFill>
                        </a:rPr>
                        <a:t>K5</a:t>
                      </a:r>
                      <a:endParaRPr lang="en-IN" sz="1400">
                        <a:solidFill>
                          <a:schemeClr val="bg1"/>
                        </a:solidFill>
                      </a:endParaRPr>
                    </a:p>
                  </a:txBody>
                  <a:tcPr marL="44549" marR="44549" marT="22275" marB="22275"/>
                </a:tc>
                <a:tc>
                  <a:txBody>
                    <a:bodyPr/>
                    <a:lstStyle/>
                    <a:p>
                      <a:pPr algn="ctr">
                        <a:lnSpc>
                          <a:spcPct val="300000"/>
                        </a:lnSpc>
                      </a:pPr>
                      <a:r>
                        <a:rPr lang="en-GB" sz="1400">
                          <a:solidFill>
                            <a:schemeClr val="bg1"/>
                          </a:solidFill>
                        </a:rPr>
                        <a:t>K6</a:t>
                      </a:r>
                      <a:endParaRPr lang="en-IN" sz="1400">
                        <a:solidFill>
                          <a:schemeClr val="bg1"/>
                        </a:solidFill>
                      </a:endParaRPr>
                    </a:p>
                  </a:txBody>
                  <a:tcPr marL="44549" marR="44549" marT="22275" marB="22275"/>
                </a:tc>
                <a:tc>
                  <a:txBody>
                    <a:bodyPr/>
                    <a:lstStyle/>
                    <a:p>
                      <a:pPr algn="ctr">
                        <a:lnSpc>
                          <a:spcPct val="300000"/>
                        </a:lnSpc>
                      </a:pPr>
                      <a:r>
                        <a:rPr lang="en-GB" sz="1400">
                          <a:solidFill>
                            <a:schemeClr val="bg1"/>
                          </a:solidFill>
                        </a:rPr>
                        <a:t>K7</a:t>
                      </a:r>
                      <a:endParaRPr lang="en-IN" sz="1400">
                        <a:solidFill>
                          <a:schemeClr val="bg1"/>
                        </a:solidFill>
                      </a:endParaRPr>
                    </a:p>
                  </a:txBody>
                  <a:tcPr marL="44549" marR="44549" marT="22275" marB="22275"/>
                </a:tc>
                <a:tc>
                  <a:txBody>
                    <a:bodyPr/>
                    <a:lstStyle/>
                    <a:p>
                      <a:pPr algn="ctr">
                        <a:lnSpc>
                          <a:spcPct val="300000"/>
                        </a:lnSpc>
                      </a:pPr>
                      <a:r>
                        <a:rPr lang="en-GB" sz="1400">
                          <a:solidFill>
                            <a:schemeClr val="bg1"/>
                          </a:solidFill>
                        </a:rPr>
                        <a:t>K8</a:t>
                      </a:r>
                      <a:endParaRPr lang="en-IN" sz="1400">
                        <a:solidFill>
                          <a:schemeClr val="bg1"/>
                        </a:solidFill>
                      </a:endParaRPr>
                    </a:p>
                  </a:txBody>
                  <a:tcPr marL="44549" marR="44549" marT="22275" marB="22275"/>
                </a:tc>
                <a:tc>
                  <a:txBody>
                    <a:bodyPr/>
                    <a:lstStyle/>
                    <a:p>
                      <a:pPr algn="ctr">
                        <a:lnSpc>
                          <a:spcPct val="300000"/>
                        </a:lnSpc>
                      </a:pPr>
                      <a:r>
                        <a:rPr lang="en-GB" sz="1400">
                          <a:solidFill>
                            <a:schemeClr val="bg1"/>
                          </a:solidFill>
                        </a:rPr>
                        <a:t>K9</a:t>
                      </a:r>
                      <a:endParaRPr lang="en-IN" sz="1400">
                        <a:solidFill>
                          <a:schemeClr val="bg1"/>
                        </a:solidFill>
                      </a:endParaRPr>
                    </a:p>
                  </a:txBody>
                  <a:tcPr marL="44549" marR="44549" marT="22275" marB="22275"/>
                </a:tc>
                <a:tc>
                  <a:txBody>
                    <a:bodyPr/>
                    <a:lstStyle/>
                    <a:p>
                      <a:pPr algn="ctr">
                        <a:lnSpc>
                          <a:spcPct val="300000"/>
                        </a:lnSpc>
                      </a:pPr>
                      <a:r>
                        <a:rPr lang="en-GB" sz="1400">
                          <a:solidFill>
                            <a:schemeClr val="bg1"/>
                          </a:solidFill>
                        </a:rPr>
                        <a:t>K10</a:t>
                      </a:r>
                      <a:endParaRPr lang="en-IN" sz="1400">
                        <a:solidFill>
                          <a:schemeClr val="bg1"/>
                        </a:solidFill>
                      </a:endParaRPr>
                    </a:p>
                  </a:txBody>
                  <a:tcPr marL="44549" marR="44549" marT="22275" marB="22275"/>
                </a:tc>
                <a:tc>
                  <a:txBody>
                    <a:bodyPr/>
                    <a:lstStyle/>
                    <a:p>
                      <a:pPr marL="0" marR="0" lvl="0" indent="0" algn="ctr" defTabSz="914400" rtl="0" eaLnBrk="1" fontAlgn="auto" latinLnBrk="0" hangingPunct="1">
                        <a:lnSpc>
                          <a:spcPct val="300000"/>
                        </a:lnSpc>
                        <a:spcBef>
                          <a:spcPts val="0"/>
                        </a:spcBef>
                        <a:spcAft>
                          <a:spcPts val="0"/>
                        </a:spcAft>
                        <a:buClrTx/>
                        <a:buSzTx/>
                        <a:buFontTx/>
                        <a:buNone/>
                        <a:tabLst/>
                        <a:defRPr/>
                      </a:pPr>
                      <a:r>
                        <a:rPr lang="en-IN" sz="1400">
                          <a:solidFill>
                            <a:schemeClr val="tx1"/>
                          </a:solidFill>
                        </a:rPr>
                        <a:t>sum</a:t>
                      </a:r>
                    </a:p>
                    <a:p>
                      <a:pPr algn="ctr">
                        <a:lnSpc>
                          <a:spcPct val="300000"/>
                        </a:lnSpc>
                      </a:pPr>
                      <a:endParaRPr lang="en-IN" sz="1400">
                        <a:solidFill>
                          <a:schemeClr val="tx1"/>
                        </a:solidFill>
                      </a:endParaRPr>
                    </a:p>
                  </a:txBody>
                  <a:tcPr marL="44549" marR="44549" marT="22275" marB="22275">
                    <a:solidFill>
                      <a:schemeClr val="bg2"/>
                    </a:solidFill>
                  </a:tcPr>
                </a:tc>
                <a:tc>
                  <a:txBody>
                    <a:bodyPr/>
                    <a:lstStyle/>
                    <a:p>
                      <a:pPr algn="ctr">
                        <a:lnSpc>
                          <a:spcPct val="150000"/>
                        </a:lnSpc>
                      </a:pPr>
                      <a:r>
                        <a:rPr lang="en-GB" sz="1400">
                          <a:solidFill>
                            <a:schemeClr val="tx1"/>
                          </a:solidFill>
                        </a:rPr>
                        <a:t> 100 points distribution</a:t>
                      </a:r>
                      <a:endParaRPr lang="en-IN" sz="1400">
                        <a:solidFill>
                          <a:schemeClr val="tx1"/>
                        </a:solidFill>
                      </a:endParaRPr>
                    </a:p>
                  </a:txBody>
                  <a:tcPr marL="44549" marR="44549" marT="22275" marB="22275">
                    <a:solidFill>
                      <a:schemeClr val="bg2"/>
                    </a:solidFill>
                  </a:tcPr>
                </a:tc>
                <a:tc>
                  <a:txBody>
                    <a:bodyPr/>
                    <a:lstStyle/>
                    <a:p>
                      <a:pPr algn="ctr">
                        <a:lnSpc>
                          <a:spcPct val="150000"/>
                        </a:lnSpc>
                      </a:pPr>
                      <a:r>
                        <a:rPr lang="en-GB" sz="1400">
                          <a:solidFill>
                            <a:schemeClr val="tx1"/>
                          </a:solidFill>
                        </a:rPr>
                        <a:t>10 points scaling</a:t>
                      </a:r>
                      <a:endParaRPr lang="en-IN" sz="1400">
                        <a:solidFill>
                          <a:schemeClr val="tx1"/>
                        </a:solidFill>
                      </a:endParaRPr>
                    </a:p>
                  </a:txBody>
                  <a:tcPr marL="44549" marR="44549" marT="22275" marB="22275"/>
                </a:tc>
                <a:tc>
                  <a:txBody>
                    <a:bodyPr/>
                    <a:lstStyle/>
                    <a:p>
                      <a:pPr algn="ctr">
                        <a:lnSpc>
                          <a:spcPct val="150000"/>
                        </a:lnSpc>
                      </a:pPr>
                      <a:r>
                        <a:rPr lang="en-GB" sz="1400">
                          <a:solidFill>
                            <a:schemeClr val="bg1"/>
                          </a:solidFill>
                        </a:rPr>
                        <a:t>Rank</a:t>
                      </a:r>
                      <a:endParaRPr lang="en-IN" sz="1400">
                        <a:solidFill>
                          <a:schemeClr val="bg1"/>
                        </a:solidFill>
                      </a:endParaRPr>
                    </a:p>
                  </a:txBody>
                  <a:tcPr marL="44549" marR="44549" marT="22275" marB="22275"/>
                </a:tc>
                <a:extLst>
                  <a:ext uri="{0D108BD9-81ED-4DB2-BD59-A6C34878D82A}">
                    <a16:rowId xmlns:a16="http://schemas.microsoft.com/office/drawing/2014/main" val="2462137624"/>
                  </a:ext>
                </a:extLst>
              </a:tr>
              <a:tr h="341626">
                <a:tc>
                  <a:txBody>
                    <a:bodyPr/>
                    <a:lstStyle/>
                    <a:p>
                      <a:r>
                        <a:rPr lang="en-GB" sz="1300">
                          <a:solidFill>
                            <a:schemeClr val="tx1"/>
                          </a:solidFill>
                        </a:rPr>
                        <a:t>1</a:t>
                      </a:r>
                    </a:p>
                  </a:txBody>
                  <a:tcPr marL="44549" marR="44549" marT="22275" marB="22275"/>
                </a:tc>
                <a:tc>
                  <a:txBody>
                    <a:bodyPr/>
                    <a:lstStyle/>
                    <a:p>
                      <a:r>
                        <a:rPr lang="en-GB" sz="1500"/>
                        <a:t>Economical</a:t>
                      </a:r>
                      <a:endParaRPr lang="en-IN" sz="1500"/>
                    </a:p>
                  </a:txBody>
                  <a:tcPr marL="76898" marR="76898" marT="38450" marB="38450"/>
                </a:tc>
                <a:tc>
                  <a:txBody>
                    <a:bodyPr/>
                    <a:lstStyle/>
                    <a:p>
                      <a:pPr algn="ctr"/>
                      <a:endParaRPr lang="en-IN" sz="1300">
                        <a:solidFill>
                          <a:schemeClr val="tx1"/>
                        </a:solidFill>
                      </a:endParaRPr>
                    </a:p>
                  </a:txBody>
                  <a:tcPr marL="44549" marR="44549" marT="22275" marB="22275">
                    <a:solidFill>
                      <a:schemeClr val="bg2">
                        <a:lumMod val="75000"/>
                      </a:schemeClr>
                    </a:solidFill>
                  </a:tcPr>
                </a:tc>
                <a:tc>
                  <a:txBody>
                    <a:bodyPr/>
                    <a:lstStyle/>
                    <a:p>
                      <a:pPr algn="ctr"/>
                      <a:r>
                        <a:rPr lang="en-IN" sz="1300">
                          <a:solidFill>
                            <a:schemeClr val="tx1"/>
                          </a:solidFill>
                        </a:rPr>
                        <a:t>1</a:t>
                      </a:r>
                    </a:p>
                  </a:txBody>
                  <a:tcPr marL="44549" marR="44549" marT="22275" marB="22275"/>
                </a:tc>
                <a:tc>
                  <a:txBody>
                    <a:bodyPr/>
                    <a:lstStyle/>
                    <a:p>
                      <a:pPr algn="ctr"/>
                      <a:r>
                        <a:rPr lang="en-IN" sz="1300">
                          <a:solidFill>
                            <a:schemeClr val="tx1"/>
                          </a:solidFill>
                        </a:rPr>
                        <a:t>0.5</a:t>
                      </a:r>
                    </a:p>
                  </a:txBody>
                  <a:tcPr marL="44549" marR="44549" marT="22275" marB="22275"/>
                </a:tc>
                <a:tc>
                  <a:txBody>
                    <a:bodyPr/>
                    <a:lstStyle/>
                    <a:p>
                      <a:pPr algn="ctr"/>
                      <a:r>
                        <a:rPr lang="en-IN" sz="1300">
                          <a:solidFill>
                            <a:schemeClr val="tx1"/>
                          </a:solidFill>
                        </a:rPr>
                        <a:t>1</a:t>
                      </a:r>
                    </a:p>
                  </a:txBody>
                  <a:tcPr marL="44549" marR="44549" marT="22275" marB="22275"/>
                </a:tc>
                <a:tc>
                  <a:txBody>
                    <a:bodyPr/>
                    <a:lstStyle/>
                    <a:p>
                      <a:pPr algn="ctr"/>
                      <a:r>
                        <a:rPr lang="en-IN" sz="1300">
                          <a:solidFill>
                            <a:schemeClr val="tx1"/>
                          </a:solidFill>
                        </a:rPr>
                        <a:t>1</a:t>
                      </a:r>
                    </a:p>
                  </a:txBody>
                  <a:tcPr marL="44549" marR="44549" marT="22275" marB="22275"/>
                </a:tc>
                <a:tc>
                  <a:txBody>
                    <a:bodyPr/>
                    <a:lstStyle/>
                    <a:p>
                      <a:pPr algn="ctr"/>
                      <a:r>
                        <a:rPr lang="en-IN" sz="1300">
                          <a:solidFill>
                            <a:schemeClr val="tx1"/>
                          </a:solidFill>
                        </a:rPr>
                        <a:t>0.5</a:t>
                      </a:r>
                    </a:p>
                  </a:txBody>
                  <a:tcPr marL="44549" marR="44549" marT="22275" marB="22275"/>
                </a:tc>
                <a:tc>
                  <a:txBody>
                    <a:bodyPr/>
                    <a:lstStyle/>
                    <a:p>
                      <a:pPr algn="ctr"/>
                      <a:r>
                        <a:rPr lang="en-IN" sz="1300">
                          <a:solidFill>
                            <a:schemeClr val="tx1"/>
                          </a:solidFill>
                        </a:rPr>
                        <a:t>0.5</a:t>
                      </a:r>
                    </a:p>
                  </a:txBody>
                  <a:tcPr marL="44549" marR="44549" marT="22275" marB="22275"/>
                </a:tc>
                <a:tc>
                  <a:txBody>
                    <a:bodyPr/>
                    <a:lstStyle/>
                    <a:p>
                      <a:pPr algn="ctr"/>
                      <a:r>
                        <a:rPr lang="en-IN" sz="1300">
                          <a:solidFill>
                            <a:schemeClr val="tx1"/>
                          </a:solidFill>
                        </a:rPr>
                        <a:t>0.5</a:t>
                      </a:r>
                    </a:p>
                  </a:txBody>
                  <a:tcPr marL="44549" marR="44549" marT="22275" marB="22275"/>
                </a:tc>
                <a:tc>
                  <a:txBody>
                    <a:bodyPr/>
                    <a:lstStyle/>
                    <a:p>
                      <a:pPr algn="ctr"/>
                      <a:r>
                        <a:rPr lang="en-IN" sz="1300">
                          <a:solidFill>
                            <a:schemeClr val="tx1"/>
                          </a:solidFill>
                        </a:rPr>
                        <a:t>0.5</a:t>
                      </a:r>
                    </a:p>
                  </a:txBody>
                  <a:tcPr marL="44549" marR="44549" marT="22275" marB="22275"/>
                </a:tc>
                <a:tc>
                  <a:txBody>
                    <a:bodyPr/>
                    <a:lstStyle/>
                    <a:p>
                      <a:pPr algn="ctr"/>
                      <a:r>
                        <a:rPr lang="en-IN" sz="1300">
                          <a:solidFill>
                            <a:schemeClr val="tx1"/>
                          </a:solidFill>
                        </a:rPr>
                        <a:t>0.5</a:t>
                      </a:r>
                    </a:p>
                  </a:txBody>
                  <a:tcPr marL="44549" marR="44549" marT="22275" marB="22275"/>
                </a:tc>
                <a:tc>
                  <a:txBody>
                    <a:bodyPr/>
                    <a:lstStyle/>
                    <a:p>
                      <a:pPr algn="ctr"/>
                      <a:r>
                        <a:rPr lang="en-GB" sz="1300">
                          <a:solidFill>
                            <a:schemeClr val="tx1"/>
                          </a:solidFill>
                        </a:rPr>
                        <a:t>6</a:t>
                      </a:r>
                      <a:endParaRPr lang="en-IN" sz="1300">
                        <a:solidFill>
                          <a:schemeClr val="tx1"/>
                        </a:solidFill>
                      </a:endParaRPr>
                    </a:p>
                  </a:txBody>
                  <a:tcPr marL="44549" marR="44549" marT="22275" marB="22275">
                    <a:solidFill>
                      <a:schemeClr val="bg2"/>
                    </a:solidFill>
                  </a:tcPr>
                </a:tc>
                <a:tc>
                  <a:txBody>
                    <a:bodyPr/>
                    <a:lstStyle/>
                    <a:p>
                      <a:pPr algn="ctr" fontAlgn="b"/>
                      <a:r>
                        <a:rPr lang="en-IN" sz="1300" b="0" u="none" strike="noStrike">
                          <a:effectLst/>
                        </a:rPr>
                        <a:t>13.64</a:t>
                      </a:r>
                      <a:endParaRPr lang="en-IN" sz="1300" b="0" i="0" u="none" strike="noStrike">
                        <a:effectLst/>
                        <a:latin typeface="+mn-lt"/>
                      </a:endParaRPr>
                    </a:p>
                  </a:txBody>
                  <a:tcPr marL="6408" marR="6408" marT="6408" marB="0" anchor="ctr">
                    <a:solidFill>
                      <a:schemeClr val="bg2"/>
                    </a:solidFill>
                  </a:tcPr>
                </a:tc>
                <a:tc>
                  <a:txBody>
                    <a:bodyPr/>
                    <a:lstStyle/>
                    <a:p>
                      <a:pPr algn="ctr" fontAlgn="b"/>
                      <a:r>
                        <a:rPr lang="en-IN" sz="1300" b="0" u="none" strike="noStrike">
                          <a:effectLst/>
                        </a:rPr>
                        <a:t>8.57</a:t>
                      </a:r>
                      <a:endParaRPr lang="en-IN" sz="1300" b="0" i="0" u="none" strike="noStrike">
                        <a:effectLst/>
                        <a:latin typeface="+mn-lt"/>
                      </a:endParaRPr>
                    </a:p>
                  </a:txBody>
                  <a:tcPr marL="6408" marR="6408" marT="6408" marB="0" anchor="ctr"/>
                </a:tc>
                <a:tc>
                  <a:txBody>
                    <a:bodyPr/>
                    <a:lstStyle/>
                    <a:p>
                      <a:pPr algn="ctr"/>
                      <a:r>
                        <a:rPr lang="en-IN" sz="1300">
                          <a:solidFill>
                            <a:schemeClr val="tx1"/>
                          </a:solidFill>
                        </a:rPr>
                        <a:t>3</a:t>
                      </a:r>
                    </a:p>
                  </a:txBody>
                  <a:tcPr marL="44549" marR="44549" marT="22275" marB="22275"/>
                </a:tc>
                <a:extLst>
                  <a:ext uri="{0D108BD9-81ED-4DB2-BD59-A6C34878D82A}">
                    <a16:rowId xmlns:a16="http://schemas.microsoft.com/office/drawing/2014/main" val="2373583745"/>
                  </a:ext>
                </a:extLst>
              </a:tr>
              <a:tr h="341626">
                <a:tc>
                  <a:txBody>
                    <a:bodyPr/>
                    <a:lstStyle/>
                    <a:p>
                      <a:r>
                        <a:rPr lang="en-GB" sz="1300">
                          <a:solidFill>
                            <a:schemeClr val="tx1"/>
                          </a:solidFill>
                        </a:rPr>
                        <a:t>2</a:t>
                      </a:r>
                    </a:p>
                  </a:txBody>
                  <a:tcPr marL="44549" marR="44549" marT="22275" marB="22275"/>
                </a:tc>
                <a:tc>
                  <a:txBody>
                    <a:bodyPr/>
                    <a:lstStyle/>
                    <a:p>
                      <a:r>
                        <a:rPr lang="en-IN" sz="1500">
                          <a:solidFill>
                            <a:schemeClr val="tx1"/>
                          </a:solidFill>
                        </a:rPr>
                        <a:t>Storage space for luggage</a:t>
                      </a:r>
                    </a:p>
                  </a:txBody>
                  <a:tcPr marL="76898" marR="76898" marT="38450" marB="38450"/>
                </a:tc>
                <a:tc>
                  <a:txBody>
                    <a:bodyPr/>
                    <a:lstStyle/>
                    <a:p>
                      <a:pPr algn="ctr"/>
                      <a:r>
                        <a:rPr lang="en-IN" sz="1300">
                          <a:solidFill>
                            <a:schemeClr val="tx1"/>
                          </a:solidFill>
                        </a:rPr>
                        <a:t>0</a:t>
                      </a:r>
                    </a:p>
                  </a:txBody>
                  <a:tcPr marL="44549" marR="44549" marT="22275" marB="22275"/>
                </a:tc>
                <a:tc>
                  <a:txBody>
                    <a:bodyPr/>
                    <a:lstStyle/>
                    <a:p>
                      <a:pPr algn="ctr"/>
                      <a:endParaRPr lang="en-IN" sz="1300">
                        <a:solidFill>
                          <a:schemeClr val="tx1"/>
                        </a:solidFill>
                      </a:endParaRPr>
                    </a:p>
                  </a:txBody>
                  <a:tcPr marL="44549" marR="44549" marT="22275" marB="22275">
                    <a:solidFill>
                      <a:schemeClr val="bg2">
                        <a:lumMod val="75000"/>
                      </a:schemeClr>
                    </a:solidFill>
                  </a:tcPr>
                </a:tc>
                <a:tc>
                  <a:txBody>
                    <a:bodyPr/>
                    <a:lstStyle/>
                    <a:p>
                      <a:pPr algn="ctr"/>
                      <a:r>
                        <a:rPr lang="en-IN" sz="1300">
                          <a:solidFill>
                            <a:schemeClr val="tx1"/>
                          </a:solidFill>
                        </a:rPr>
                        <a:t>0</a:t>
                      </a:r>
                    </a:p>
                  </a:txBody>
                  <a:tcPr marL="44549" marR="44549" marT="22275" marB="22275"/>
                </a:tc>
                <a:tc>
                  <a:txBody>
                    <a:bodyPr/>
                    <a:lstStyle/>
                    <a:p>
                      <a:pPr algn="ctr"/>
                      <a:r>
                        <a:rPr lang="en-IN" sz="1300">
                          <a:solidFill>
                            <a:schemeClr val="tx1"/>
                          </a:solidFill>
                        </a:rPr>
                        <a:t>0.5</a:t>
                      </a:r>
                    </a:p>
                  </a:txBody>
                  <a:tcPr marL="44549" marR="44549" marT="22275" marB="22275"/>
                </a:tc>
                <a:tc>
                  <a:txBody>
                    <a:bodyPr/>
                    <a:lstStyle/>
                    <a:p>
                      <a:pPr algn="ctr"/>
                      <a:r>
                        <a:rPr lang="en-IN" sz="1300">
                          <a:solidFill>
                            <a:schemeClr val="tx1"/>
                          </a:solidFill>
                        </a:rPr>
                        <a:t>0</a:t>
                      </a:r>
                    </a:p>
                  </a:txBody>
                  <a:tcPr marL="44549" marR="44549" marT="22275" marB="22275"/>
                </a:tc>
                <a:tc>
                  <a:txBody>
                    <a:bodyPr/>
                    <a:lstStyle/>
                    <a:p>
                      <a:pPr algn="ctr"/>
                      <a:r>
                        <a:rPr lang="en-IN" sz="1300">
                          <a:solidFill>
                            <a:schemeClr val="tx1"/>
                          </a:solidFill>
                        </a:rPr>
                        <a:t>0</a:t>
                      </a:r>
                    </a:p>
                  </a:txBody>
                  <a:tcPr marL="44549" marR="44549" marT="22275" marB="22275"/>
                </a:tc>
                <a:tc>
                  <a:txBody>
                    <a:bodyPr/>
                    <a:lstStyle/>
                    <a:p>
                      <a:pPr algn="ctr"/>
                      <a:r>
                        <a:rPr lang="en-IN" sz="1300">
                          <a:solidFill>
                            <a:schemeClr val="tx1"/>
                          </a:solidFill>
                        </a:rPr>
                        <a:t>0</a:t>
                      </a:r>
                    </a:p>
                  </a:txBody>
                  <a:tcPr marL="44549" marR="44549" marT="22275" marB="22275"/>
                </a:tc>
                <a:tc>
                  <a:txBody>
                    <a:bodyPr/>
                    <a:lstStyle/>
                    <a:p>
                      <a:pPr algn="ctr"/>
                      <a:r>
                        <a:rPr lang="en-IN" sz="1300">
                          <a:solidFill>
                            <a:schemeClr val="tx1"/>
                          </a:solidFill>
                        </a:rPr>
                        <a:t>0</a:t>
                      </a:r>
                    </a:p>
                  </a:txBody>
                  <a:tcPr marL="44549" marR="44549" marT="22275" marB="22275"/>
                </a:tc>
                <a:tc>
                  <a:txBody>
                    <a:bodyPr/>
                    <a:lstStyle/>
                    <a:p>
                      <a:pPr algn="ctr"/>
                      <a:r>
                        <a:rPr lang="en-IN" sz="1300">
                          <a:solidFill>
                            <a:schemeClr val="tx1"/>
                          </a:solidFill>
                        </a:rPr>
                        <a:t>0</a:t>
                      </a:r>
                    </a:p>
                  </a:txBody>
                  <a:tcPr marL="44549" marR="44549" marT="22275" marB="22275"/>
                </a:tc>
                <a:tc>
                  <a:txBody>
                    <a:bodyPr/>
                    <a:lstStyle/>
                    <a:p>
                      <a:pPr algn="ctr"/>
                      <a:r>
                        <a:rPr lang="en-IN" sz="1300">
                          <a:solidFill>
                            <a:schemeClr val="tx1"/>
                          </a:solidFill>
                        </a:rPr>
                        <a:t>0</a:t>
                      </a:r>
                    </a:p>
                  </a:txBody>
                  <a:tcPr marL="44549" marR="44549" marT="22275" marB="22275"/>
                </a:tc>
                <a:tc>
                  <a:txBody>
                    <a:bodyPr/>
                    <a:lstStyle/>
                    <a:p>
                      <a:pPr algn="ctr"/>
                      <a:r>
                        <a:rPr lang="en-GB" sz="1300">
                          <a:solidFill>
                            <a:schemeClr val="tx1"/>
                          </a:solidFill>
                        </a:rPr>
                        <a:t>0.5</a:t>
                      </a:r>
                      <a:endParaRPr lang="en-IN" sz="1300">
                        <a:solidFill>
                          <a:schemeClr val="tx1"/>
                        </a:solidFill>
                      </a:endParaRPr>
                    </a:p>
                  </a:txBody>
                  <a:tcPr marL="44549" marR="44549" marT="22275" marB="22275">
                    <a:solidFill>
                      <a:schemeClr val="bg2"/>
                    </a:solidFill>
                  </a:tcPr>
                </a:tc>
                <a:tc>
                  <a:txBody>
                    <a:bodyPr/>
                    <a:lstStyle/>
                    <a:p>
                      <a:pPr algn="ctr" fontAlgn="b"/>
                      <a:r>
                        <a:rPr lang="en-IN" sz="1300" b="0" u="none" strike="noStrike">
                          <a:effectLst/>
                        </a:rPr>
                        <a:t>1.14</a:t>
                      </a:r>
                      <a:endParaRPr lang="en-IN" sz="1300" b="0" i="0" u="none" strike="noStrike">
                        <a:effectLst/>
                        <a:latin typeface="+mn-lt"/>
                      </a:endParaRPr>
                    </a:p>
                  </a:txBody>
                  <a:tcPr marL="6408" marR="6408" marT="6408" marB="0" anchor="ctr">
                    <a:solidFill>
                      <a:schemeClr val="bg2"/>
                    </a:solidFill>
                  </a:tcPr>
                </a:tc>
                <a:tc>
                  <a:txBody>
                    <a:bodyPr/>
                    <a:lstStyle/>
                    <a:p>
                      <a:pPr algn="ctr" fontAlgn="b"/>
                      <a:r>
                        <a:rPr lang="en-IN" sz="1300" b="0" u="none" strike="noStrike">
                          <a:effectLst/>
                        </a:rPr>
                        <a:t>0.71</a:t>
                      </a:r>
                      <a:endParaRPr lang="en-IN" sz="1300" b="0" i="0" u="none" strike="noStrike">
                        <a:effectLst/>
                        <a:latin typeface="+mn-lt"/>
                      </a:endParaRPr>
                    </a:p>
                  </a:txBody>
                  <a:tcPr marL="6408" marR="6408" marT="6408" marB="0" anchor="ctr"/>
                </a:tc>
                <a:tc>
                  <a:txBody>
                    <a:bodyPr/>
                    <a:lstStyle/>
                    <a:p>
                      <a:pPr algn="ctr"/>
                      <a:r>
                        <a:rPr lang="en-IN" sz="1300">
                          <a:solidFill>
                            <a:schemeClr val="tx1"/>
                          </a:solidFill>
                        </a:rPr>
                        <a:t>7</a:t>
                      </a:r>
                    </a:p>
                  </a:txBody>
                  <a:tcPr marL="44549" marR="44549" marT="22275" marB="22275"/>
                </a:tc>
                <a:extLst>
                  <a:ext uri="{0D108BD9-81ED-4DB2-BD59-A6C34878D82A}">
                    <a16:rowId xmlns:a16="http://schemas.microsoft.com/office/drawing/2014/main" val="2550643229"/>
                  </a:ext>
                </a:extLst>
              </a:tr>
              <a:tr h="341626">
                <a:tc>
                  <a:txBody>
                    <a:bodyPr/>
                    <a:lstStyle/>
                    <a:p>
                      <a:r>
                        <a:rPr lang="en-GB" sz="1300">
                          <a:solidFill>
                            <a:schemeClr val="tx1"/>
                          </a:solidFill>
                        </a:rPr>
                        <a:t>3</a:t>
                      </a:r>
                      <a:endParaRPr lang="en-IN" sz="1300">
                        <a:solidFill>
                          <a:schemeClr val="tx1"/>
                        </a:solidFill>
                      </a:endParaRPr>
                    </a:p>
                  </a:txBody>
                  <a:tcPr marL="44549" marR="44549" marT="22275" marB="22275"/>
                </a:tc>
                <a:tc>
                  <a:txBody>
                    <a:bodyPr/>
                    <a:lstStyle/>
                    <a:p>
                      <a:r>
                        <a:rPr lang="en-IN" sz="1500"/>
                        <a:t>Back support </a:t>
                      </a:r>
                    </a:p>
                  </a:txBody>
                  <a:tcPr marL="76898" marR="76898" marT="38450" marB="38450"/>
                </a:tc>
                <a:tc>
                  <a:txBody>
                    <a:bodyPr/>
                    <a:lstStyle/>
                    <a:p>
                      <a:pPr algn="ctr"/>
                      <a:r>
                        <a:rPr lang="en-IN" sz="1300">
                          <a:solidFill>
                            <a:schemeClr val="tx1"/>
                          </a:solidFill>
                        </a:rPr>
                        <a:t>0.5</a:t>
                      </a:r>
                    </a:p>
                  </a:txBody>
                  <a:tcPr marL="44549" marR="44549" marT="22275" marB="22275"/>
                </a:tc>
                <a:tc>
                  <a:txBody>
                    <a:bodyPr/>
                    <a:lstStyle/>
                    <a:p>
                      <a:pPr algn="ctr"/>
                      <a:r>
                        <a:rPr lang="en-GB" sz="1300">
                          <a:solidFill>
                            <a:schemeClr val="tx1"/>
                          </a:solidFill>
                        </a:rPr>
                        <a:t>1</a:t>
                      </a:r>
                      <a:endParaRPr lang="en-IN" sz="1300">
                        <a:solidFill>
                          <a:schemeClr val="tx1"/>
                        </a:solidFill>
                      </a:endParaRPr>
                    </a:p>
                  </a:txBody>
                  <a:tcPr marL="44549" marR="44549" marT="22275" marB="22275"/>
                </a:tc>
                <a:tc>
                  <a:txBody>
                    <a:bodyPr/>
                    <a:lstStyle/>
                    <a:p>
                      <a:pPr algn="ctr"/>
                      <a:endParaRPr lang="en-IN" sz="1300">
                        <a:solidFill>
                          <a:schemeClr val="tx1"/>
                        </a:solidFill>
                      </a:endParaRPr>
                    </a:p>
                  </a:txBody>
                  <a:tcPr marL="44549" marR="44549" marT="22275" marB="22275">
                    <a:solidFill>
                      <a:schemeClr val="bg2">
                        <a:lumMod val="75000"/>
                      </a:schemeClr>
                    </a:solidFill>
                  </a:tcPr>
                </a:tc>
                <a:tc>
                  <a:txBody>
                    <a:bodyPr/>
                    <a:lstStyle/>
                    <a:p>
                      <a:pPr algn="ctr"/>
                      <a:r>
                        <a:rPr lang="en-IN" sz="1300">
                          <a:solidFill>
                            <a:schemeClr val="tx1"/>
                          </a:solidFill>
                        </a:rPr>
                        <a:t>1</a:t>
                      </a:r>
                    </a:p>
                  </a:txBody>
                  <a:tcPr marL="44549" marR="44549" marT="22275" marB="22275"/>
                </a:tc>
                <a:tc>
                  <a:txBody>
                    <a:bodyPr/>
                    <a:lstStyle/>
                    <a:p>
                      <a:pPr algn="ctr"/>
                      <a:r>
                        <a:rPr lang="en-IN" sz="1300">
                          <a:solidFill>
                            <a:schemeClr val="tx1"/>
                          </a:solidFill>
                        </a:rPr>
                        <a:t>1</a:t>
                      </a:r>
                    </a:p>
                  </a:txBody>
                  <a:tcPr marL="44549" marR="44549" marT="22275" marB="22275"/>
                </a:tc>
                <a:tc>
                  <a:txBody>
                    <a:bodyPr/>
                    <a:lstStyle/>
                    <a:p>
                      <a:pPr algn="ctr"/>
                      <a:r>
                        <a:rPr lang="en-IN" sz="1300">
                          <a:solidFill>
                            <a:schemeClr val="tx1"/>
                          </a:solidFill>
                        </a:rPr>
                        <a:t>0</a:t>
                      </a:r>
                    </a:p>
                  </a:txBody>
                  <a:tcPr marL="44549" marR="44549" marT="22275" marB="22275"/>
                </a:tc>
                <a:tc>
                  <a:txBody>
                    <a:bodyPr/>
                    <a:lstStyle/>
                    <a:p>
                      <a:pPr algn="ctr"/>
                      <a:r>
                        <a:rPr lang="en-IN" sz="1300">
                          <a:solidFill>
                            <a:schemeClr val="tx1"/>
                          </a:solidFill>
                        </a:rPr>
                        <a:t>0</a:t>
                      </a:r>
                    </a:p>
                  </a:txBody>
                  <a:tcPr marL="44549" marR="44549" marT="22275" marB="22275"/>
                </a:tc>
                <a:tc>
                  <a:txBody>
                    <a:bodyPr/>
                    <a:lstStyle/>
                    <a:p>
                      <a:pPr algn="ctr"/>
                      <a:r>
                        <a:rPr lang="en-IN" sz="1300">
                          <a:solidFill>
                            <a:schemeClr val="tx1"/>
                          </a:solidFill>
                        </a:rPr>
                        <a:t>0</a:t>
                      </a:r>
                    </a:p>
                  </a:txBody>
                  <a:tcPr marL="44549" marR="44549" marT="22275" marB="22275"/>
                </a:tc>
                <a:tc>
                  <a:txBody>
                    <a:bodyPr/>
                    <a:lstStyle/>
                    <a:p>
                      <a:pPr algn="ctr"/>
                      <a:r>
                        <a:rPr lang="en-IN" sz="1300">
                          <a:solidFill>
                            <a:schemeClr val="tx1"/>
                          </a:solidFill>
                        </a:rPr>
                        <a:t>0.5</a:t>
                      </a:r>
                    </a:p>
                  </a:txBody>
                  <a:tcPr marL="44549" marR="44549" marT="22275" marB="22275"/>
                </a:tc>
                <a:tc>
                  <a:txBody>
                    <a:bodyPr/>
                    <a:lstStyle/>
                    <a:p>
                      <a:pPr algn="ctr"/>
                      <a:r>
                        <a:rPr lang="en-IN" sz="1300">
                          <a:solidFill>
                            <a:schemeClr val="tx1"/>
                          </a:solidFill>
                        </a:rPr>
                        <a:t>0</a:t>
                      </a:r>
                    </a:p>
                  </a:txBody>
                  <a:tcPr marL="44549" marR="44549" marT="22275" marB="22275"/>
                </a:tc>
                <a:tc>
                  <a:txBody>
                    <a:bodyPr/>
                    <a:lstStyle/>
                    <a:p>
                      <a:pPr algn="ctr"/>
                      <a:r>
                        <a:rPr lang="en-GB" sz="1300">
                          <a:solidFill>
                            <a:schemeClr val="tx1"/>
                          </a:solidFill>
                        </a:rPr>
                        <a:t>4</a:t>
                      </a:r>
                    </a:p>
                  </a:txBody>
                  <a:tcPr marL="44549" marR="44549" marT="22275" marB="22275">
                    <a:solidFill>
                      <a:schemeClr val="bg2"/>
                    </a:solidFill>
                  </a:tcPr>
                </a:tc>
                <a:tc>
                  <a:txBody>
                    <a:bodyPr/>
                    <a:lstStyle/>
                    <a:p>
                      <a:pPr algn="ctr" fontAlgn="b"/>
                      <a:r>
                        <a:rPr lang="en-IN" sz="1300" b="0" u="none" strike="noStrike">
                          <a:effectLst/>
                        </a:rPr>
                        <a:t>9.09</a:t>
                      </a:r>
                      <a:endParaRPr lang="en-IN" sz="1300" b="0" i="0" u="none" strike="noStrike">
                        <a:effectLst/>
                        <a:latin typeface="+mn-lt"/>
                      </a:endParaRPr>
                    </a:p>
                  </a:txBody>
                  <a:tcPr marL="6408" marR="6408" marT="6408" marB="0" anchor="ctr">
                    <a:solidFill>
                      <a:schemeClr val="bg2"/>
                    </a:solidFill>
                  </a:tcPr>
                </a:tc>
                <a:tc>
                  <a:txBody>
                    <a:bodyPr/>
                    <a:lstStyle/>
                    <a:p>
                      <a:pPr algn="ctr" fontAlgn="b"/>
                      <a:r>
                        <a:rPr lang="en-IN" sz="1300" b="0" u="none" strike="noStrike">
                          <a:effectLst/>
                        </a:rPr>
                        <a:t>5.71</a:t>
                      </a:r>
                      <a:endParaRPr lang="en-IN" sz="1300" b="0" i="0" u="none" strike="noStrike">
                        <a:effectLst/>
                        <a:latin typeface="+mn-lt"/>
                      </a:endParaRPr>
                    </a:p>
                  </a:txBody>
                  <a:tcPr marL="6408" marR="6408" marT="6408" marB="0" anchor="ctr"/>
                </a:tc>
                <a:tc>
                  <a:txBody>
                    <a:bodyPr/>
                    <a:lstStyle/>
                    <a:p>
                      <a:pPr algn="ctr"/>
                      <a:r>
                        <a:rPr lang="en-IN" sz="1300">
                          <a:solidFill>
                            <a:schemeClr val="tx1"/>
                          </a:solidFill>
                        </a:rPr>
                        <a:t>5</a:t>
                      </a:r>
                    </a:p>
                  </a:txBody>
                  <a:tcPr marL="44549" marR="44549" marT="22275" marB="22275"/>
                </a:tc>
                <a:extLst>
                  <a:ext uri="{0D108BD9-81ED-4DB2-BD59-A6C34878D82A}">
                    <a16:rowId xmlns:a16="http://schemas.microsoft.com/office/drawing/2014/main" val="1088315472"/>
                  </a:ext>
                </a:extLst>
              </a:tr>
              <a:tr h="341626">
                <a:tc>
                  <a:txBody>
                    <a:bodyPr/>
                    <a:lstStyle/>
                    <a:p>
                      <a:r>
                        <a:rPr lang="en-GB" sz="1300">
                          <a:solidFill>
                            <a:schemeClr val="tx1"/>
                          </a:solidFill>
                        </a:rPr>
                        <a:t>4</a:t>
                      </a:r>
                      <a:endParaRPr lang="en-IN" sz="1300">
                        <a:solidFill>
                          <a:schemeClr val="tx1"/>
                        </a:solidFill>
                      </a:endParaRPr>
                    </a:p>
                  </a:txBody>
                  <a:tcPr marL="44549" marR="44549" marT="22275" marB="22275"/>
                </a:tc>
                <a:tc>
                  <a:txBody>
                    <a:bodyPr/>
                    <a:lstStyle/>
                    <a:p>
                      <a:r>
                        <a:rPr lang="en-GB" sz="1500"/>
                        <a:t>Comfortable hand rest</a:t>
                      </a:r>
                      <a:endParaRPr lang="en-IN" sz="1500"/>
                    </a:p>
                  </a:txBody>
                  <a:tcPr marL="76898" marR="76898" marT="38450" marB="38450"/>
                </a:tc>
                <a:tc>
                  <a:txBody>
                    <a:bodyPr/>
                    <a:lstStyle/>
                    <a:p>
                      <a:pPr algn="ctr"/>
                      <a:r>
                        <a:rPr lang="en-IN" sz="1300">
                          <a:solidFill>
                            <a:schemeClr val="tx1"/>
                          </a:solidFill>
                        </a:rPr>
                        <a:t>0</a:t>
                      </a:r>
                    </a:p>
                  </a:txBody>
                  <a:tcPr marL="44549" marR="44549" marT="22275" marB="22275"/>
                </a:tc>
                <a:tc>
                  <a:txBody>
                    <a:bodyPr/>
                    <a:lstStyle/>
                    <a:p>
                      <a:pPr algn="ctr"/>
                      <a:r>
                        <a:rPr lang="en-GB" sz="1300">
                          <a:solidFill>
                            <a:schemeClr val="tx1"/>
                          </a:solidFill>
                        </a:rPr>
                        <a:t>0.5</a:t>
                      </a:r>
                      <a:endParaRPr lang="en-IN" sz="1300">
                        <a:solidFill>
                          <a:schemeClr val="tx1"/>
                        </a:solidFill>
                      </a:endParaRPr>
                    </a:p>
                  </a:txBody>
                  <a:tcPr marL="44549" marR="44549" marT="22275" marB="22275"/>
                </a:tc>
                <a:tc>
                  <a:txBody>
                    <a:bodyPr/>
                    <a:lstStyle/>
                    <a:p>
                      <a:pPr algn="ctr"/>
                      <a:r>
                        <a:rPr lang="en-GB" sz="1300">
                          <a:solidFill>
                            <a:schemeClr val="tx1"/>
                          </a:solidFill>
                        </a:rPr>
                        <a:t>0</a:t>
                      </a:r>
                      <a:endParaRPr lang="en-IN" sz="1300">
                        <a:solidFill>
                          <a:schemeClr val="tx1"/>
                        </a:solidFill>
                      </a:endParaRPr>
                    </a:p>
                  </a:txBody>
                  <a:tcPr marL="44549" marR="44549" marT="22275" marB="22275"/>
                </a:tc>
                <a:tc>
                  <a:txBody>
                    <a:bodyPr/>
                    <a:lstStyle/>
                    <a:p>
                      <a:pPr algn="ctr"/>
                      <a:endParaRPr lang="en-IN" sz="1300">
                        <a:solidFill>
                          <a:schemeClr val="tx1"/>
                        </a:solidFill>
                      </a:endParaRPr>
                    </a:p>
                  </a:txBody>
                  <a:tcPr marL="44549" marR="44549" marT="22275" marB="22275">
                    <a:solidFill>
                      <a:schemeClr val="bg2">
                        <a:lumMod val="75000"/>
                      </a:schemeClr>
                    </a:solidFill>
                  </a:tcPr>
                </a:tc>
                <a:tc>
                  <a:txBody>
                    <a:bodyPr/>
                    <a:lstStyle/>
                    <a:p>
                      <a:pPr algn="ctr"/>
                      <a:r>
                        <a:rPr lang="en-IN" sz="1300">
                          <a:solidFill>
                            <a:schemeClr val="tx1"/>
                          </a:solidFill>
                        </a:rPr>
                        <a:t>0.5</a:t>
                      </a:r>
                    </a:p>
                  </a:txBody>
                  <a:tcPr marL="44549" marR="44549" marT="22275" marB="22275"/>
                </a:tc>
                <a:tc>
                  <a:txBody>
                    <a:bodyPr/>
                    <a:lstStyle/>
                    <a:p>
                      <a:pPr algn="ctr"/>
                      <a:r>
                        <a:rPr lang="en-IN" sz="1300">
                          <a:solidFill>
                            <a:schemeClr val="tx1"/>
                          </a:solidFill>
                        </a:rPr>
                        <a:t>0</a:t>
                      </a:r>
                    </a:p>
                  </a:txBody>
                  <a:tcPr marL="44549" marR="44549" marT="22275" marB="22275"/>
                </a:tc>
                <a:tc>
                  <a:txBody>
                    <a:bodyPr/>
                    <a:lstStyle/>
                    <a:p>
                      <a:pPr algn="ctr"/>
                      <a:r>
                        <a:rPr lang="en-IN" sz="1300">
                          <a:solidFill>
                            <a:schemeClr val="tx1"/>
                          </a:solidFill>
                        </a:rPr>
                        <a:t>0</a:t>
                      </a:r>
                    </a:p>
                  </a:txBody>
                  <a:tcPr marL="44549" marR="44549" marT="22275" marB="22275"/>
                </a:tc>
                <a:tc>
                  <a:txBody>
                    <a:bodyPr/>
                    <a:lstStyle/>
                    <a:p>
                      <a:pPr algn="ctr"/>
                      <a:r>
                        <a:rPr lang="en-IN" sz="1300">
                          <a:solidFill>
                            <a:schemeClr val="tx1"/>
                          </a:solidFill>
                        </a:rPr>
                        <a:t>0</a:t>
                      </a:r>
                    </a:p>
                  </a:txBody>
                  <a:tcPr marL="44549" marR="44549" marT="22275" marB="22275"/>
                </a:tc>
                <a:tc>
                  <a:txBody>
                    <a:bodyPr/>
                    <a:lstStyle/>
                    <a:p>
                      <a:pPr algn="ctr"/>
                      <a:r>
                        <a:rPr lang="en-IN" sz="1300">
                          <a:solidFill>
                            <a:schemeClr val="tx1"/>
                          </a:solidFill>
                        </a:rPr>
                        <a:t>0</a:t>
                      </a:r>
                    </a:p>
                  </a:txBody>
                  <a:tcPr marL="44549" marR="44549" marT="22275" marB="22275"/>
                </a:tc>
                <a:tc>
                  <a:txBody>
                    <a:bodyPr/>
                    <a:lstStyle/>
                    <a:p>
                      <a:pPr algn="ctr"/>
                      <a:r>
                        <a:rPr lang="en-IN" sz="1300">
                          <a:solidFill>
                            <a:schemeClr val="tx1"/>
                          </a:solidFill>
                        </a:rPr>
                        <a:t>0</a:t>
                      </a:r>
                    </a:p>
                  </a:txBody>
                  <a:tcPr marL="44549" marR="44549" marT="22275" marB="22275"/>
                </a:tc>
                <a:tc>
                  <a:txBody>
                    <a:bodyPr/>
                    <a:lstStyle/>
                    <a:p>
                      <a:pPr algn="ctr"/>
                      <a:r>
                        <a:rPr lang="en-GB" sz="1300">
                          <a:solidFill>
                            <a:schemeClr val="tx1"/>
                          </a:solidFill>
                        </a:rPr>
                        <a:t>1</a:t>
                      </a:r>
                      <a:endParaRPr lang="en-IN" sz="1300">
                        <a:solidFill>
                          <a:schemeClr val="tx1"/>
                        </a:solidFill>
                      </a:endParaRPr>
                    </a:p>
                  </a:txBody>
                  <a:tcPr marL="44549" marR="44549" marT="22275" marB="22275">
                    <a:solidFill>
                      <a:schemeClr val="bg2"/>
                    </a:solidFill>
                  </a:tcPr>
                </a:tc>
                <a:tc>
                  <a:txBody>
                    <a:bodyPr/>
                    <a:lstStyle/>
                    <a:p>
                      <a:pPr algn="ctr" fontAlgn="b"/>
                      <a:r>
                        <a:rPr lang="en-IN" sz="1300" b="0" u="none" strike="noStrike">
                          <a:effectLst/>
                        </a:rPr>
                        <a:t>2.27</a:t>
                      </a:r>
                      <a:endParaRPr lang="en-IN" sz="1300" b="0" i="0" u="none" strike="noStrike">
                        <a:effectLst/>
                        <a:latin typeface="+mn-lt"/>
                      </a:endParaRPr>
                    </a:p>
                  </a:txBody>
                  <a:tcPr marL="6408" marR="6408" marT="6408" marB="0" anchor="ctr">
                    <a:solidFill>
                      <a:schemeClr val="bg2"/>
                    </a:solidFill>
                  </a:tcPr>
                </a:tc>
                <a:tc>
                  <a:txBody>
                    <a:bodyPr/>
                    <a:lstStyle/>
                    <a:p>
                      <a:pPr algn="ctr" fontAlgn="b"/>
                      <a:r>
                        <a:rPr lang="en-IN" sz="1300" b="0" u="none" strike="noStrike">
                          <a:effectLst/>
                        </a:rPr>
                        <a:t>1.43</a:t>
                      </a:r>
                      <a:endParaRPr lang="en-IN" sz="1300" b="0" i="0" u="none" strike="noStrike">
                        <a:effectLst/>
                        <a:latin typeface="+mn-lt"/>
                      </a:endParaRPr>
                    </a:p>
                  </a:txBody>
                  <a:tcPr marL="6408" marR="6408" marT="6408" marB="0" anchor="ctr"/>
                </a:tc>
                <a:tc>
                  <a:txBody>
                    <a:bodyPr/>
                    <a:lstStyle/>
                    <a:p>
                      <a:pPr algn="ctr"/>
                      <a:r>
                        <a:rPr lang="en-IN" sz="1300">
                          <a:solidFill>
                            <a:schemeClr val="tx1"/>
                          </a:solidFill>
                        </a:rPr>
                        <a:t>6</a:t>
                      </a:r>
                    </a:p>
                  </a:txBody>
                  <a:tcPr marL="44549" marR="44549" marT="22275" marB="22275"/>
                </a:tc>
                <a:extLst>
                  <a:ext uri="{0D108BD9-81ED-4DB2-BD59-A6C34878D82A}">
                    <a16:rowId xmlns:a16="http://schemas.microsoft.com/office/drawing/2014/main" val="1444067498"/>
                  </a:ext>
                </a:extLst>
              </a:tr>
              <a:tr h="341626">
                <a:tc>
                  <a:txBody>
                    <a:bodyPr/>
                    <a:lstStyle/>
                    <a:p>
                      <a:r>
                        <a:rPr lang="en-GB" sz="1300">
                          <a:solidFill>
                            <a:schemeClr val="tx1"/>
                          </a:solidFill>
                        </a:rPr>
                        <a:t>5</a:t>
                      </a:r>
                      <a:endParaRPr lang="en-IN" sz="1300">
                        <a:solidFill>
                          <a:schemeClr val="tx1"/>
                        </a:solidFill>
                      </a:endParaRPr>
                    </a:p>
                  </a:txBody>
                  <a:tcPr marL="44549" marR="44549" marT="22275" marB="22275"/>
                </a:tc>
                <a:tc>
                  <a:txBody>
                    <a:bodyPr/>
                    <a:lstStyle/>
                    <a:p>
                      <a:r>
                        <a:rPr lang="en-GB" sz="1500"/>
                        <a:t>Leg relaxation</a:t>
                      </a:r>
                      <a:endParaRPr lang="en-IN" sz="1500"/>
                    </a:p>
                  </a:txBody>
                  <a:tcPr marL="76898" marR="76898" marT="38450" marB="38450"/>
                </a:tc>
                <a:tc>
                  <a:txBody>
                    <a:bodyPr/>
                    <a:lstStyle/>
                    <a:p>
                      <a:pPr algn="ctr"/>
                      <a:r>
                        <a:rPr lang="en-IN" sz="1300">
                          <a:solidFill>
                            <a:schemeClr val="tx1"/>
                          </a:solidFill>
                        </a:rPr>
                        <a:t>0</a:t>
                      </a:r>
                    </a:p>
                  </a:txBody>
                  <a:tcPr marL="44549" marR="44549" marT="22275" marB="22275"/>
                </a:tc>
                <a:tc>
                  <a:txBody>
                    <a:bodyPr/>
                    <a:lstStyle/>
                    <a:p>
                      <a:pPr algn="ctr"/>
                      <a:r>
                        <a:rPr lang="en-GB" sz="1300">
                          <a:solidFill>
                            <a:schemeClr val="tx1"/>
                          </a:solidFill>
                        </a:rPr>
                        <a:t>0.5</a:t>
                      </a:r>
                      <a:endParaRPr lang="en-IN" sz="1300">
                        <a:solidFill>
                          <a:schemeClr val="tx1"/>
                        </a:solidFill>
                      </a:endParaRPr>
                    </a:p>
                  </a:txBody>
                  <a:tcPr marL="44549" marR="44549" marT="22275" marB="22275"/>
                </a:tc>
                <a:tc>
                  <a:txBody>
                    <a:bodyPr/>
                    <a:lstStyle/>
                    <a:p>
                      <a:pPr algn="ctr"/>
                      <a:r>
                        <a:rPr lang="en-GB" sz="1300">
                          <a:solidFill>
                            <a:schemeClr val="tx1"/>
                          </a:solidFill>
                        </a:rPr>
                        <a:t>0</a:t>
                      </a:r>
                      <a:endParaRPr lang="en-IN" sz="1300">
                        <a:solidFill>
                          <a:schemeClr val="tx1"/>
                        </a:solidFill>
                      </a:endParaRPr>
                    </a:p>
                  </a:txBody>
                  <a:tcPr marL="44549" marR="44549" marT="22275" marB="22275"/>
                </a:tc>
                <a:tc>
                  <a:txBody>
                    <a:bodyPr/>
                    <a:lstStyle/>
                    <a:p>
                      <a:pPr algn="ctr"/>
                      <a:r>
                        <a:rPr lang="en-GB" sz="1300">
                          <a:solidFill>
                            <a:schemeClr val="tx1"/>
                          </a:solidFill>
                        </a:rPr>
                        <a:t>0.5</a:t>
                      </a:r>
                      <a:endParaRPr lang="en-IN" sz="1300">
                        <a:solidFill>
                          <a:schemeClr val="tx1"/>
                        </a:solidFill>
                      </a:endParaRPr>
                    </a:p>
                  </a:txBody>
                  <a:tcPr marL="44549" marR="44549" marT="22275" marB="22275"/>
                </a:tc>
                <a:tc>
                  <a:txBody>
                    <a:bodyPr/>
                    <a:lstStyle/>
                    <a:p>
                      <a:pPr algn="ctr"/>
                      <a:endParaRPr lang="en-IN" sz="1300">
                        <a:solidFill>
                          <a:schemeClr val="tx1"/>
                        </a:solidFill>
                      </a:endParaRPr>
                    </a:p>
                  </a:txBody>
                  <a:tcPr marL="44549" marR="44549" marT="22275" marB="22275">
                    <a:solidFill>
                      <a:schemeClr val="bg2">
                        <a:lumMod val="75000"/>
                      </a:schemeClr>
                    </a:solidFill>
                  </a:tcPr>
                </a:tc>
                <a:tc>
                  <a:txBody>
                    <a:bodyPr/>
                    <a:lstStyle/>
                    <a:p>
                      <a:pPr algn="ctr"/>
                      <a:r>
                        <a:rPr lang="en-IN" sz="1300">
                          <a:solidFill>
                            <a:schemeClr val="tx1"/>
                          </a:solidFill>
                        </a:rPr>
                        <a:t>0</a:t>
                      </a:r>
                    </a:p>
                  </a:txBody>
                  <a:tcPr marL="44549" marR="44549" marT="22275" marB="22275"/>
                </a:tc>
                <a:tc>
                  <a:txBody>
                    <a:bodyPr/>
                    <a:lstStyle/>
                    <a:p>
                      <a:pPr algn="ctr"/>
                      <a:r>
                        <a:rPr lang="en-IN" sz="1300">
                          <a:solidFill>
                            <a:schemeClr val="tx1"/>
                          </a:solidFill>
                        </a:rPr>
                        <a:t>0</a:t>
                      </a:r>
                    </a:p>
                  </a:txBody>
                  <a:tcPr marL="44549" marR="44549" marT="22275" marB="22275"/>
                </a:tc>
                <a:tc>
                  <a:txBody>
                    <a:bodyPr/>
                    <a:lstStyle/>
                    <a:p>
                      <a:pPr algn="ctr"/>
                      <a:r>
                        <a:rPr lang="en-IN" sz="1300">
                          <a:solidFill>
                            <a:schemeClr val="tx1"/>
                          </a:solidFill>
                        </a:rPr>
                        <a:t>0</a:t>
                      </a:r>
                    </a:p>
                  </a:txBody>
                  <a:tcPr marL="44549" marR="44549" marT="22275" marB="22275"/>
                </a:tc>
                <a:tc>
                  <a:txBody>
                    <a:bodyPr/>
                    <a:lstStyle/>
                    <a:p>
                      <a:pPr algn="ctr"/>
                      <a:r>
                        <a:rPr lang="en-IN" sz="1300">
                          <a:solidFill>
                            <a:schemeClr val="tx1"/>
                          </a:solidFill>
                        </a:rPr>
                        <a:t>0</a:t>
                      </a:r>
                    </a:p>
                  </a:txBody>
                  <a:tcPr marL="44549" marR="44549" marT="22275" marB="22275"/>
                </a:tc>
                <a:tc>
                  <a:txBody>
                    <a:bodyPr/>
                    <a:lstStyle/>
                    <a:p>
                      <a:pPr algn="ctr"/>
                      <a:r>
                        <a:rPr lang="en-IN" sz="1300">
                          <a:solidFill>
                            <a:schemeClr val="tx1"/>
                          </a:solidFill>
                        </a:rPr>
                        <a:t>0</a:t>
                      </a:r>
                    </a:p>
                  </a:txBody>
                  <a:tcPr marL="44549" marR="44549" marT="22275" marB="22275"/>
                </a:tc>
                <a:tc>
                  <a:txBody>
                    <a:bodyPr/>
                    <a:lstStyle/>
                    <a:p>
                      <a:pPr algn="ctr"/>
                      <a:r>
                        <a:rPr lang="en-GB" sz="1300">
                          <a:solidFill>
                            <a:schemeClr val="tx1"/>
                          </a:solidFill>
                        </a:rPr>
                        <a:t>1</a:t>
                      </a:r>
                      <a:endParaRPr lang="en-IN" sz="1300">
                        <a:solidFill>
                          <a:schemeClr val="tx1"/>
                        </a:solidFill>
                      </a:endParaRPr>
                    </a:p>
                  </a:txBody>
                  <a:tcPr marL="44549" marR="44549" marT="22275" marB="22275">
                    <a:solidFill>
                      <a:schemeClr val="bg2"/>
                    </a:solidFill>
                  </a:tcPr>
                </a:tc>
                <a:tc>
                  <a:txBody>
                    <a:bodyPr/>
                    <a:lstStyle/>
                    <a:p>
                      <a:pPr algn="ctr" fontAlgn="b"/>
                      <a:r>
                        <a:rPr lang="en-IN" sz="1300" b="0" u="none" strike="noStrike">
                          <a:effectLst/>
                        </a:rPr>
                        <a:t>2.27</a:t>
                      </a:r>
                      <a:endParaRPr lang="en-IN" sz="1300" b="0" i="0" u="none" strike="noStrike">
                        <a:effectLst/>
                        <a:latin typeface="+mn-lt"/>
                      </a:endParaRPr>
                    </a:p>
                  </a:txBody>
                  <a:tcPr marL="6408" marR="6408" marT="6408" marB="0" anchor="ctr">
                    <a:solidFill>
                      <a:schemeClr val="bg2"/>
                    </a:solidFill>
                  </a:tcPr>
                </a:tc>
                <a:tc>
                  <a:txBody>
                    <a:bodyPr/>
                    <a:lstStyle/>
                    <a:p>
                      <a:pPr algn="ctr" fontAlgn="b"/>
                      <a:r>
                        <a:rPr lang="en-IN" sz="1300" b="0" u="none" strike="noStrike">
                          <a:effectLst/>
                        </a:rPr>
                        <a:t>1.43</a:t>
                      </a:r>
                      <a:endParaRPr lang="en-IN" sz="1300" b="0" i="0" u="none" strike="noStrike">
                        <a:effectLst/>
                        <a:latin typeface="+mn-lt"/>
                      </a:endParaRPr>
                    </a:p>
                  </a:txBody>
                  <a:tcPr marL="6408" marR="6408" marT="6408" marB="0" anchor="ctr"/>
                </a:tc>
                <a:tc>
                  <a:txBody>
                    <a:bodyPr/>
                    <a:lstStyle/>
                    <a:p>
                      <a:pPr algn="ctr"/>
                      <a:r>
                        <a:rPr lang="en-IN" sz="1300">
                          <a:solidFill>
                            <a:schemeClr val="tx1"/>
                          </a:solidFill>
                        </a:rPr>
                        <a:t>6</a:t>
                      </a:r>
                    </a:p>
                  </a:txBody>
                  <a:tcPr marL="44549" marR="44549" marT="22275" marB="22275"/>
                </a:tc>
                <a:extLst>
                  <a:ext uri="{0D108BD9-81ED-4DB2-BD59-A6C34878D82A}">
                    <a16:rowId xmlns:a16="http://schemas.microsoft.com/office/drawing/2014/main" val="524998437"/>
                  </a:ext>
                </a:extLst>
              </a:tr>
              <a:tr h="341626">
                <a:tc>
                  <a:txBody>
                    <a:bodyPr/>
                    <a:lstStyle/>
                    <a:p>
                      <a:r>
                        <a:rPr lang="en-GB" sz="1300">
                          <a:solidFill>
                            <a:schemeClr val="tx1"/>
                          </a:solidFill>
                        </a:rPr>
                        <a:t>6</a:t>
                      </a:r>
                      <a:endParaRPr lang="en-IN" sz="1300">
                        <a:solidFill>
                          <a:schemeClr val="tx1"/>
                        </a:solidFill>
                      </a:endParaRPr>
                    </a:p>
                  </a:txBody>
                  <a:tcPr marL="44549" marR="44549" marT="22275" marB="22275"/>
                </a:tc>
                <a:tc>
                  <a:txBody>
                    <a:bodyPr/>
                    <a:lstStyle/>
                    <a:p>
                      <a:r>
                        <a:rPr lang="en-GB" sz="1500"/>
                        <a:t>stability</a:t>
                      </a:r>
                      <a:endParaRPr lang="en-IN" sz="1500"/>
                    </a:p>
                  </a:txBody>
                  <a:tcPr marL="76898" marR="76898" marT="38450" marB="38450"/>
                </a:tc>
                <a:tc>
                  <a:txBody>
                    <a:bodyPr/>
                    <a:lstStyle/>
                    <a:p>
                      <a:pPr algn="ctr"/>
                      <a:r>
                        <a:rPr lang="en-IN" sz="1300">
                          <a:solidFill>
                            <a:schemeClr val="tx1"/>
                          </a:solidFill>
                        </a:rPr>
                        <a:t>0.5</a:t>
                      </a:r>
                    </a:p>
                  </a:txBody>
                  <a:tcPr marL="44549" marR="44549" marT="22275" marB="22275"/>
                </a:tc>
                <a:tc>
                  <a:txBody>
                    <a:bodyPr/>
                    <a:lstStyle/>
                    <a:p>
                      <a:pPr algn="ctr"/>
                      <a:r>
                        <a:rPr lang="en-GB" sz="1300">
                          <a:solidFill>
                            <a:schemeClr val="tx1"/>
                          </a:solidFill>
                        </a:rPr>
                        <a:t>1</a:t>
                      </a:r>
                      <a:endParaRPr lang="en-IN" sz="1300">
                        <a:solidFill>
                          <a:schemeClr val="tx1"/>
                        </a:solidFill>
                      </a:endParaRPr>
                    </a:p>
                  </a:txBody>
                  <a:tcPr marL="44549" marR="44549" marT="22275" marB="22275"/>
                </a:tc>
                <a:tc>
                  <a:txBody>
                    <a:bodyPr/>
                    <a:lstStyle/>
                    <a:p>
                      <a:pPr algn="ctr"/>
                      <a:r>
                        <a:rPr lang="en-GB" sz="1300">
                          <a:solidFill>
                            <a:schemeClr val="tx1"/>
                          </a:solidFill>
                        </a:rPr>
                        <a:t>1</a:t>
                      </a:r>
                      <a:endParaRPr lang="en-IN" sz="1300">
                        <a:solidFill>
                          <a:schemeClr val="tx1"/>
                        </a:solidFill>
                      </a:endParaRPr>
                    </a:p>
                  </a:txBody>
                  <a:tcPr marL="44549" marR="44549" marT="22275" marB="22275"/>
                </a:tc>
                <a:tc>
                  <a:txBody>
                    <a:bodyPr/>
                    <a:lstStyle/>
                    <a:p>
                      <a:pPr algn="ctr"/>
                      <a:r>
                        <a:rPr lang="en-GB" sz="1300">
                          <a:solidFill>
                            <a:schemeClr val="tx1"/>
                          </a:solidFill>
                        </a:rPr>
                        <a:t>1</a:t>
                      </a:r>
                      <a:endParaRPr lang="en-IN" sz="1300">
                        <a:solidFill>
                          <a:schemeClr val="tx1"/>
                        </a:solidFill>
                      </a:endParaRPr>
                    </a:p>
                  </a:txBody>
                  <a:tcPr marL="44549" marR="44549" marT="22275" marB="22275"/>
                </a:tc>
                <a:tc>
                  <a:txBody>
                    <a:bodyPr/>
                    <a:lstStyle/>
                    <a:p>
                      <a:pPr algn="ctr"/>
                      <a:r>
                        <a:rPr lang="en-GB" sz="1300">
                          <a:solidFill>
                            <a:schemeClr val="tx1"/>
                          </a:solidFill>
                        </a:rPr>
                        <a:t>1</a:t>
                      </a:r>
                      <a:endParaRPr lang="en-IN" sz="1300">
                        <a:solidFill>
                          <a:schemeClr val="tx1"/>
                        </a:solidFill>
                      </a:endParaRPr>
                    </a:p>
                  </a:txBody>
                  <a:tcPr marL="44549" marR="44549" marT="22275" marB="22275"/>
                </a:tc>
                <a:tc>
                  <a:txBody>
                    <a:bodyPr/>
                    <a:lstStyle/>
                    <a:p>
                      <a:pPr algn="ctr"/>
                      <a:endParaRPr lang="en-IN" sz="1300">
                        <a:solidFill>
                          <a:schemeClr val="tx1"/>
                        </a:solidFill>
                      </a:endParaRPr>
                    </a:p>
                  </a:txBody>
                  <a:tcPr marL="44549" marR="44549" marT="22275" marB="22275">
                    <a:solidFill>
                      <a:schemeClr val="bg2">
                        <a:lumMod val="75000"/>
                      </a:schemeClr>
                    </a:solidFill>
                  </a:tcPr>
                </a:tc>
                <a:tc>
                  <a:txBody>
                    <a:bodyPr/>
                    <a:lstStyle/>
                    <a:p>
                      <a:pPr algn="ctr"/>
                      <a:r>
                        <a:rPr lang="en-IN" sz="1300">
                          <a:solidFill>
                            <a:schemeClr val="tx1"/>
                          </a:solidFill>
                        </a:rPr>
                        <a:t>0.5</a:t>
                      </a:r>
                    </a:p>
                  </a:txBody>
                  <a:tcPr marL="44549" marR="44549" marT="22275" marB="22275"/>
                </a:tc>
                <a:tc>
                  <a:txBody>
                    <a:bodyPr/>
                    <a:lstStyle/>
                    <a:p>
                      <a:pPr algn="ctr"/>
                      <a:r>
                        <a:rPr lang="en-IN" sz="1300">
                          <a:solidFill>
                            <a:schemeClr val="tx1"/>
                          </a:solidFill>
                        </a:rPr>
                        <a:t>0.5</a:t>
                      </a:r>
                    </a:p>
                  </a:txBody>
                  <a:tcPr marL="44549" marR="44549" marT="22275" marB="22275"/>
                </a:tc>
                <a:tc>
                  <a:txBody>
                    <a:bodyPr/>
                    <a:lstStyle/>
                    <a:p>
                      <a:pPr algn="ctr"/>
                      <a:r>
                        <a:rPr lang="en-IN" sz="1300">
                          <a:solidFill>
                            <a:schemeClr val="tx1"/>
                          </a:solidFill>
                        </a:rPr>
                        <a:t>0.5</a:t>
                      </a:r>
                    </a:p>
                  </a:txBody>
                  <a:tcPr marL="44549" marR="44549" marT="22275" marB="22275"/>
                </a:tc>
                <a:tc>
                  <a:txBody>
                    <a:bodyPr/>
                    <a:lstStyle/>
                    <a:p>
                      <a:pPr algn="ctr"/>
                      <a:r>
                        <a:rPr lang="en-IN" sz="1300">
                          <a:solidFill>
                            <a:schemeClr val="tx1"/>
                          </a:solidFill>
                        </a:rPr>
                        <a:t>0.5</a:t>
                      </a:r>
                    </a:p>
                  </a:txBody>
                  <a:tcPr marL="44549" marR="44549" marT="22275" marB="22275"/>
                </a:tc>
                <a:tc>
                  <a:txBody>
                    <a:bodyPr/>
                    <a:lstStyle/>
                    <a:p>
                      <a:pPr algn="ctr"/>
                      <a:r>
                        <a:rPr lang="en-GB" sz="1300">
                          <a:solidFill>
                            <a:schemeClr val="tx1"/>
                          </a:solidFill>
                        </a:rPr>
                        <a:t>6.5</a:t>
                      </a:r>
                      <a:endParaRPr lang="en-IN" sz="1300">
                        <a:solidFill>
                          <a:schemeClr val="tx1"/>
                        </a:solidFill>
                      </a:endParaRPr>
                    </a:p>
                  </a:txBody>
                  <a:tcPr marL="44549" marR="44549" marT="22275" marB="22275">
                    <a:solidFill>
                      <a:schemeClr val="bg2"/>
                    </a:solidFill>
                  </a:tcPr>
                </a:tc>
                <a:tc>
                  <a:txBody>
                    <a:bodyPr/>
                    <a:lstStyle/>
                    <a:p>
                      <a:pPr algn="ctr" fontAlgn="b"/>
                      <a:r>
                        <a:rPr lang="en-IN" sz="1300" b="0" u="none" strike="noStrike">
                          <a:effectLst/>
                        </a:rPr>
                        <a:t>14.77</a:t>
                      </a:r>
                      <a:endParaRPr lang="en-IN" sz="1300" b="0" i="0" u="none" strike="noStrike">
                        <a:effectLst/>
                        <a:latin typeface="+mn-lt"/>
                      </a:endParaRPr>
                    </a:p>
                  </a:txBody>
                  <a:tcPr marL="6408" marR="6408" marT="6408" marB="0" anchor="ctr">
                    <a:solidFill>
                      <a:schemeClr val="bg2"/>
                    </a:solidFill>
                  </a:tcPr>
                </a:tc>
                <a:tc>
                  <a:txBody>
                    <a:bodyPr/>
                    <a:lstStyle/>
                    <a:p>
                      <a:pPr algn="ctr" fontAlgn="b"/>
                      <a:r>
                        <a:rPr lang="en-IN" sz="1300" b="0" u="none" strike="noStrike">
                          <a:effectLst/>
                        </a:rPr>
                        <a:t>9.29</a:t>
                      </a:r>
                      <a:endParaRPr lang="en-IN" sz="1300" b="0" i="0" u="none" strike="noStrike">
                        <a:effectLst/>
                        <a:latin typeface="+mn-lt"/>
                      </a:endParaRPr>
                    </a:p>
                  </a:txBody>
                  <a:tcPr marL="6408" marR="6408" marT="6408" marB="0" anchor="ctr"/>
                </a:tc>
                <a:tc>
                  <a:txBody>
                    <a:bodyPr/>
                    <a:lstStyle/>
                    <a:p>
                      <a:pPr algn="ctr"/>
                      <a:r>
                        <a:rPr lang="en-IN" sz="1300">
                          <a:solidFill>
                            <a:schemeClr val="tx1"/>
                          </a:solidFill>
                        </a:rPr>
                        <a:t>2</a:t>
                      </a:r>
                    </a:p>
                  </a:txBody>
                  <a:tcPr marL="44549" marR="44549" marT="22275" marB="22275"/>
                </a:tc>
                <a:extLst>
                  <a:ext uri="{0D108BD9-81ED-4DB2-BD59-A6C34878D82A}">
                    <a16:rowId xmlns:a16="http://schemas.microsoft.com/office/drawing/2014/main" val="2193862472"/>
                  </a:ext>
                </a:extLst>
              </a:tr>
              <a:tr h="341626">
                <a:tc>
                  <a:txBody>
                    <a:bodyPr/>
                    <a:lstStyle/>
                    <a:p>
                      <a:r>
                        <a:rPr lang="en-GB" sz="1300">
                          <a:solidFill>
                            <a:schemeClr val="tx1"/>
                          </a:solidFill>
                        </a:rPr>
                        <a:t>7</a:t>
                      </a:r>
                      <a:endParaRPr lang="en-IN" sz="1300">
                        <a:solidFill>
                          <a:schemeClr val="tx1"/>
                        </a:solidFill>
                      </a:endParaRPr>
                    </a:p>
                  </a:txBody>
                  <a:tcPr marL="44549" marR="44549" marT="22275" marB="22275"/>
                </a:tc>
                <a:tc>
                  <a:txBody>
                    <a:bodyPr/>
                    <a:lstStyle/>
                    <a:p>
                      <a:r>
                        <a:rPr lang="en-GB" sz="1400"/>
                        <a:t>Huge load capacity</a:t>
                      </a:r>
                      <a:endParaRPr lang="en-IN" sz="1400"/>
                    </a:p>
                  </a:txBody>
                  <a:tcPr marL="76898" marR="76898" marT="38450" marB="38450"/>
                </a:tc>
                <a:tc>
                  <a:txBody>
                    <a:bodyPr/>
                    <a:lstStyle/>
                    <a:p>
                      <a:pPr algn="ctr"/>
                      <a:r>
                        <a:rPr lang="en-GB" sz="1300">
                          <a:solidFill>
                            <a:schemeClr val="tx1"/>
                          </a:solidFill>
                        </a:rPr>
                        <a:t>0</a:t>
                      </a:r>
                      <a:r>
                        <a:rPr lang="en-IN" sz="1300">
                          <a:solidFill>
                            <a:schemeClr val="tx1"/>
                          </a:solidFill>
                        </a:rPr>
                        <a:t>.5</a:t>
                      </a:r>
                    </a:p>
                  </a:txBody>
                  <a:tcPr marL="44549" marR="44549" marT="22275" marB="22275"/>
                </a:tc>
                <a:tc>
                  <a:txBody>
                    <a:bodyPr/>
                    <a:lstStyle/>
                    <a:p>
                      <a:pPr algn="ctr"/>
                      <a:r>
                        <a:rPr lang="en-GB" sz="1300">
                          <a:solidFill>
                            <a:schemeClr val="tx1"/>
                          </a:solidFill>
                        </a:rPr>
                        <a:t>1</a:t>
                      </a:r>
                      <a:endParaRPr lang="en-IN" sz="1300">
                        <a:solidFill>
                          <a:schemeClr val="tx1"/>
                        </a:solidFill>
                      </a:endParaRPr>
                    </a:p>
                  </a:txBody>
                  <a:tcPr marL="44549" marR="44549" marT="22275" marB="22275"/>
                </a:tc>
                <a:tc>
                  <a:txBody>
                    <a:bodyPr/>
                    <a:lstStyle/>
                    <a:p>
                      <a:pPr algn="ctr"/>
                      <a:r>
                        <a:rPr lang="en-GB" sz="1300">
                          <a:solidFill>
                            <a:schemeClr val="tx1"/>
                          </a:solidFill>
                        </a:rPr>
                        <a:t>1</a:t>
                      </a:r>
                      <a:endParaRPr lang="en-IN" sz="1300">
                        <a:solidFill>
                          <a:schemeClr val="tx1"/>
                        </a:solidFill>
                      </a:endParaRPr>
                    </a:p>
                  </a:txBody>
                  <a:tcPr marL="44549" marR="44549" marT="22275" marB="22275"/>
                </a:tc>
                <a:tc>
                  <a:txBody>
                    <a:bodyPr/>
                    <a:lstStyle/>
                    <a:p>
                      <a:pPr algn="ctr"/>
                      <a:r>
                        <a:rPr lang="en-GB" sz="1300">
                          <a:solidFill>
                            <a:schemeClr val="tx1"/>
                          </a:solidFill>
                        </a:rPr>
                        <a:t>1</a:t>
                      </a:r>
                      <a:endParaRPr lang="en-IN" sz="1300">
                        <a:solidFill>
                          <a:schemeClr val="tx1"/>
                        </a:solidFill>
                      </a:endParaRPr>
                    </a:p>
                  </a:txBody>
                  <a:tcPr marL="44549" marR="44549" marT="22275" marB="22275"/>
                </a:tc>
                <a:tc>
                  <a:txBody>
                    <a:bodyPr/>
                    <a:lstStyle/>
                    <a:p>
                      <a:pPr algn="ctr"/>
                      <a:r>
                        <a:rPr lang="en-GB" sz="1300">
                          <a:solidFill>
                            <a:schemeClr val="tx1"/>
                          </a:solidFill>
                        </a:rPr>
                        <a:t>1</a:t>
                      </a:r>
                      <a:endParaRPr lang="en-IN" sz="1300">
                        <a:solidFill>
                          <a:schemeClr val="tx1"/>
                        </a:solidFill>
                      </a:endParaRPr>
                    </a:p>
                  </a:txBody>
                  <a:tcPr marL="44549" marR="44549" marT="22275" marB="22275"/>
                </a:tc>
                <a:tc>
                  <a:txBody>
                    <a:bodyPr/>
                    <a:lstStyle/>
                    <a:p>
                      <a:pPr algn="ctr"/>
                      <a:r>
                        <a:rPr lang="en-GB" sz="1300">
                          <a:solidFill>
                            <a:schemeClr val="tx1"/>
                          </a:solidFill>
                        </a:rPr>
                        <a:t>0.5</a:t>
                      </a:r>
                      <a:endParaRPr lang="en-IN" sz="1300">
                        <a:solidFill>
                          <a:schemeClr val="tx1"/>
                        </a:solidFill>
                      </a:endParaRPr>
                    </a:p>
                  </a:txBody>
                  <a:tcPr marL="44549" marR="44549" marT="22275" marB="22275"/>
                </a:tc>
                <a:tc>
                  <a:txBody>
                    <a:bodyPr/>
                    <a:lstStyle/>
                    <a:p>
                      <a:pPr algn="ctr"/>
                      <a:endParaRPr lang="en-IN" sz="1300">
                        <a:solidFill>
                          <a:schemeClr val="tx1"/>
                        </a:solidFill>
                      </a:endParaRPr>
                    </a:p>
                  </a:txBody>
                  <a:tcPr marL="44549" marR="44549" marT="22275" marB="22275">
                    <a:solidFill>
                      <a:schemeClr val="bg2">
                        <a:lumMod val="75000"/>
                      </a:schemeClr>
                    </a:solidFill>
                  </a:tcPr>
                </a:tc>
                <a:tc>
                  <a:txBody>
                    <a:bodyPr/>
                    <a:lstStyle/>
                    <a:p>
                      <a:pPr algn="ctr"/>
                      <a:r>
                        <a:rPr lang="en-IN" sz="1300">
                          <a:solidFill>
                            <a:schemeClr val="tx1"/>
                          </a:solidFill>
                        </a:rPr>
                        <a:t>0.5</a:t>
                      </a:r>
                    </a:p>
                  </a:txBody>
                  <a:tcPr marL="44549" marR="44549" marT="22275" marB="22275"/>
                </a:tc>
                <a:tc>
                  <a:txBody>
                    <a:bodyPr/>
                    <a:lstStyle/>
                    <a:p>
                      <a:pPr algn="ctr"/>
                      <a:r>
                        <a:rPr lang="en-IN" sz="1300">
                          <a:solidFill>
                            <a:schemeClr val="tx1"/>
                          </a:solidFill>
                        </a:rPr>
                        <a:t>1</a:t>
                      </a:r>
                    </a:p>
                  </a:txBody>
                  <a:tcPr marL="44549" marR="44549" marT="22275" marB="22275"/>
                </a:tc>
                <a:tc>
                  <a:txBody>
                    <a:bodyPr/>
                    <a:lstStyle/>
                    <a:p>
                      <a:pPr algn="ctr"/>
                      <a:r>
                        <a:rPr lang="en-IN" sz="1300">
                          <a:solidFill>
                            <a:schemeClr val="tx1"/>
                          </a:solidFill>
                        </a:rPr>
                        <a:t>0.5</a:t>
                      </a:r>
                    </a:p>
                  </a:txBody>
                  <a:tcPr marL="44549" marR="44549" marT="22275" marB="22275"/>
                </a:tc>
                <a:tc>
                  <a:txBody>
                    <a:bodyPr/>
                    <a:lstStyle/>
                    <a:p>
                      <a:pPr algn="ctr"/>
                      <a:r>
                        <a:rPr lang="en-GB" sz="1300">
                          <a:solidFill>
                            <a:schemeClr val="tx1"/>
                          </a:solidFill>
                        </a:rPr>
                        <a:t>7</a:t>
                      </a:r>
                      <a:endParaRPr lang="en-IN" sz="1300">
                        <a:solidFill>
                          <a:schemeClr val="tx1"/>
                        </a:solidFill>
                      </a:endParaRPr>
                    </a:p>
                  </a:txBody>
                  <a:tcPr marL="44549" marR="44549" marT="22275" marB="22275">
                    <a:solidFill>
                      <a:schemeClr val="bg2"/>
                    </a:solidFill>
                  </a:tcPr>
                </a:tc>
                <a:tc>
                  <a:txBody>
                    <a:bodyPr/>
                    <a:lstStyle/>
                    <a:p>
                      <a:pPr algn="ctr" fontAlgn="b"/>
                      <a:r>
                        <a:rPr lang="en-IN" sz="1300" b="0" u="none" strike="noStrike">
                          <a:effectLst/>
                        </a:rPr>
                        <a:t>15.91</a:t>
                      </a:r>
                      <a:endParaRPr lang="en-IN" sz="1300" b="0" i="0" u="none" strike="noStrike">
                        <a:effectLst/>
                        <a:latin typeface="+mn-lt"/>
                      </a:endParaRPr>
                    </a:p>
                  </a:txBody>
                  <a:tcPr marL="6408" marR="6408" marT="6408" marB="0" anchor="ctr">
                    <a:solidFill>
                      <a:schemeClr val="bg2"/>
                    </a:solidFill>
                  </a:tcPr>
                </a:tc>
                <a:tc>
                  <a:txBody>
                    <a:bodyPr/>
                    <a:lstStyle/>
                    <a:p>
                      <a:pPr algn="ctr" fontAlgn="b"/>
                      <a:r>
                        <a:rPr lang="en-IN" sz="1300" b="0" u="none" strike="noStrike">
                          <a:effectLst/>
                        </a:rPr>
                        <a:t>10.00</a:t>
                      </a:r>
                      <a:endParaRPr lang="en-IN" sz="1300" b="0" i="0" u="none" strike="noStrike">
                        <a:effectLst/>
                        <a:latin typeface="+mn-lt"/>
                      </a:endParaRPr>
                    </a:p>
                  </a:txBody>
                  <a:tcPr marL="6408" marR="6408" marT="6408" marB="0" anchor="ctr"/>
                </a:tc>
                <a:tc>
                  <a:txBody>
                    <a:bodyPr/>
                    <a:lstStyle/>
                    <a:p>
                      <a:pPr algn="ctr"/>
                      <a:r>
                        <a:rPr lang="en-IN" sz="1300">
                          <a:solidFill>
                            <a:schemeClr val="tx1"/>
                          </a:solidFill>
                        </a:rPr>
                        <a:t>1</a:t>
                      </a:r>
                    </a:p>
                  </a:txBody>
                  <a:tcPr marL="44549" marR="44549" marT="22275" marB="22275"/>
                </a:tc>
                <a:extLst>
                  <a:ext uri="{0D108BD9-81ED-4DB2-BD59-A6C34878D82A}">
                    <a16:rowId xmlns:a16="http://schemas.microsoft.com/office/drawing/2014/main" val="3716002706"/>
                  </a:ext>
                </a:extLst>
              </a:tr>
              <a:tr h="341626">
                <a:tc>
                  <a:txBody>
                    <a:bodyPr/>
                    <a:lstStyle/>
                    <a:p>
                      <a:r>
                        <a:rPr lang="en-GB" sz="1300">
                          <a:solidFill>
                            <a:schemeClr val="tx1"/>
                          </a:solidFill>
                        </a:rPr>
                        <a:t>8</a:t>
                      </a:r>
                      <a:endParaRPr lang="en-IN" sz="1300">
                        <a:solidFill>
                          <a:schemeClr val="tx1"/>
                        </a:solidFill>
                      </a:endParaRPr>
                    </a:p>
                  </a:txBody>
                  <a:tcPr marL="44549" marR="44549" marT="22275" marB="22275"/>
                </a:tc>
                <a:tc>
                  <a:txBody>
                    <a:bodyPr/>
                    <a:lstStyle/>
                    <a:p>
                      <a:r>
                        <a:rPr lang="en-IN" sz="1500"/>
                        <a:t>Smooth edges </a:t>
                      </a:r>
                    </a:p>
                  </a:txBody>
                  <a:tcPr marL="76898" marR="76898" marT="38450" marB="38450"/>
                </a:tc>
                <a:tc>
                  <a:txBody>
                    <a:bodyPr/>
                    <a:lstStyle/>
                    <a:p>
                      <a:pPr algn="ctr"/>
                      <a:r>
                        <a:rPr lang="en-IN" sz="1300">
                          <a:solidFill>
                            <a:schemeClr val="tx1"/>
                          </a:solidFill>
                        </a:rPr>
                        <a:t>0.5</a:t>
                      </a:r>
                    </a:p>
                  </a:txBody>
                  <a:tcPr marL="44549" marR="44549" marT="22275" marB="22275"/>
                </a:tc>
                <a:tc>
                  <a:txBody>
                    <a:bodyPr/>
                    <a:lstStyle/>
                    <a:p>
                      <a:pPr algn="ctr"/>
                      <a:r>
                        <a:rPr lang="en-GB" sz="1300">
                          <a:solidFill>
                            <a:schemeClr val="tx1"/>
                          </a:solidFill>
                        </a:rPr>
                        <a:t>1</a:t>
                      </a:r>
                      <a:endParaRPr lang="en-IN" sz="1300">
                        <a:solidFill>
                          <a:schemeClr val="tx1"/>
                        </a:solidFill>
                      </a:endParaRPr>
                    </a:p>
                  </a:txBody>
                  <a:tcPr marL="44549" marR="44549" marT="22275" marB="22275"/>
                </a:tc>
                <a:tc>
                  <a:txBody>
                    <a:bodyPr/>
                    <a:lstStyle/>
                    <a:p>
                      <a:pPr algn="ctr"/>
                      <a:r>
                        <a:rPr lang="en-GB" sz="1300">
                          <a:solidFill>
                            <a:schemeClr val="tx1"/>
                          </a:solidFill>
                        </a:rPr>
                        <a:t>1</a:t>
                      </a:r>
                      <a:endParaRPr lang="en-IN" sz="1300">
                        <a:solidFill>
                          <a:schemeClr val="tx1"/>
                        </a:solidFill>
                      </a:endParaRPr>
                    </a:p>
                  </a:txBody>
                  <a:tcPr marL="44549" marR="44549" marT="22275" marB="22275"/>
                </a:tc>
                <a:tc>
                  <a:txBody>
                    <a:bodyPr/>
                    <a:lstStyle/>
                    <a:p>
                      <a:pPr algn="ctr"/>
                      <a:r>
                        <a:rPr lang="en-GB" sz="1300">
                          <a:solidFill>
                            <a:schemeClr val="tx1"/>
                          </a:solidFill>
                        </a:rPr>
                        <a:t>1</a:t>
                      </a:r>
                      <a:endParaRPr lang="en-IN" sz="1300">
                        <a:solidFill>
                          <a:schemeClr val="tx1"/>
                        </a:solidFill>
                      </a:endParaRPr>
                    </a:p>
                  </a:txBody>
                  <a:tcPr marL="44549" marR="44549" marT="22275" marB="22275"/>
                </a:tc>
                <a:tc>
                  <a:txBody>
                    <a:bodyPr/>
                    <a:lstStyle/>
                    <a:p>
                      <a:pPr algn="ctr"/>
                      <a:r>
                        <a:rPr lang="en-GB" sz="1300">
                          <a:solidFill>
                            <a:schemeClr val="tx1"/>
                          </a:solidFill>
                        </a:rPr>
                        <a:t>1</a:t>
                      </a:r>
                      <a:endParaRPr lang="en-IN" sz="1300">
                        <a:solidFill>
                          <a:schemeClr val="tx1"/>
                        </a:solidFill>
                      </a:endParaRPr>
                    </a:p>
                  </a:txBody>
                  <a:tcPr marL="44549" marR="44549" marT="22275" marB="22275"/>
                </a:tc>
                <a:tc>
                  <a:txBody>
                    <a:bodyPr/>
                    <a:lstStyle/>
                    <a:p>
                      <a:pPr algn="ctr"/>
                      <a:r>
                        <a:rPr lang="en-GB" sz="1300">
                          <a:solidFill>
                            <a:schemeClr val="tx1"/>
                          </a:solidFill>
                        </a:rPr>
                        <a:t>0.5</a:t>
                      </a:r>
                      <a:endParaRPr lang="en-IN" sz="1300">
                        <a:solidFill>
                          <a:schemeClr val="tx1"/>
                        </a:solidFill>
                      </a:endParaRPr>
                    </a:p>
                  </a:txBody>
                  <a:tcPr marL="44549" marR="44549" marT="22275" marB="22275"/>
                </a:tc>
                <a:tc>
                  <a:txBody>
                    <a:bodyPr/>
                    <a:lstStyle/>
                    <a:p>
                      <a:pPr algn="ctr"/>
                      <a:r>
                        <a:rPr lang="en-GB" sz="1300">
                          <a:solidFill>
                            <a:schemeClr val="tx1"/>
                          </a:solidFill>
                        </a:rPr>
                        <a:t>0.5</a:t>
                      </a:r>
                      <a:endParaRPr lang="en-IN" sz="1300">
                        <a:solidFill>
                          <a:schemeClr val="tx1"/>
                        </a:solidFill>
                      </a:endParaRPr>
                    </a:p>
                  </a:txBody>
                  <a:tcPr marL="44549" marR="44549" marT="22275" marB="22275"/>
                </a:tc>
                <a:tc>
                  <a:txBody>
                    <a:bodyPr/>
                    <a:lstStyle/>
                    <a:p>
                      <a:pPr algn="ctr"/>
                      <a:endParaRPr lang="en-IN" sz="1300">
                        <a:solidFill>
                          <a:schemeClr val="tx1"/>
                        </a:solidFill>
                      </a:endParaRPr>
                    </a:p>
                  </a:txBody>
                  <a:tcPr marL="44549" marR="44549" marT="22275" marB="22275">
                    <a:solidFill>
                      <a:schemeClr val="bg2">
                        <a:lumMod val="75000"/>
                      </a:schemeClr>
                    </a:solidFill>
                  </a:tcPr>
                </a:tc>
                <a:tc>
                  <a:txBody>
                    <a:bodyPr/>
                    <a:lstStyle/>
                    <a:p>
                      <a:pPr algn="ctr"/>
                      <a:r>
                        <a:rPr lang="en-IN" sz="1300">
                          <a:solidFill>
                            <a:schemeClr val="tx1"/>
                          </a:solidFill>
                        </a:rPr>
                        <a:t>0.5</a:t>
                      </a:r>
                    </a:p>
                  </a:txBody>
                  <a:tcPr marL="44549" marR="44549" marT="22275" marB="22275"/>
                </a:tc>
                <a:tc>
                  <a:txBody>
                    <a:bodyPr/>
                    <a:lstStyle/>
                    <a:p>
                      <a:pPr algn="ctr"/>
                      <a:r>
                        <a:rPr lang="en-IN" sz="1300">
                          <a:solidFill>
                            <a:schemeClr val="tx1"/>
                          </a:solidFill>
                        </a:rPr>
                        <a:t>0.5</a:t>
                      </a:r>
                    </a:p>
                  </a:txBody>
                  <a:tcPr marL="44549" marR="44549" marT="22275" marB="22275"/>
                </a:tc>
                <a:tc>
                  <a:txBody>
                    <a:bodyPr/>
                    <a:lstStyle/>
                    <a:p>
                      <a:pPr algn="ctr"/>
                      <a:r>
                        <a:rPr lang="en-GB" sz="1300">
                          <a:solidFill>
                            <a:schemeClr val="tx1"/>
                          </a:solidFill>
                        </a:rPr>
                        <a:t>6.5</a:t>
                      </a:r>
                      <a:endParaRPr lang="en-IN" sz="1300">
                        <a:solidFill>
                          <a:schemeClr val="tx1"/>
                        </a:solidFill>
                      </a:endParaRPr>
                    </a:p>
                  </a:txBody>
                  <a:tcPr marL="44549" marR="44549" marT="22275" marB="22275">
                    <a:solidFill>
                      <a:schemeClr val="bg2"/>
                    </a:solidFill>
                  </a:tcPr>
                </a:tc>
                <a:tc>
                  <a:txBody>
                    <a:bodyPr/>
                    <a:lstStyle/>
                    <a:p>
                      <a:pPr algn="ctr" fontAlgn="b"/>
                      <a:r>
                        <a:rPr lang="en-IN" sz="1300" b="0" u="none" strike="noStrike">
                          <a:effectLst/>
                        </a:rPr>
                        <a:t>14.77</a:t>
                      </a:r>
                      <a:endParaRPr lang="en-IN" sz="1300" b="0" i="0" u="none" strike="noStrike">
                        <a:effectLst/>
                        <a:latin typeface="+mn-lt"/>
                      </a:endParaRPr>
                    </a:p>
                  </a:txBody>
                  <a:tcPr marL="6408" marR="6408" marT="6408" marB="0" anchor="ctr">
                    <a:solidFill>
                      <a:schemeClr val="bg2"/>
                    </a:solidFill>
                  </a:tcPr>
                </a:tc>
                <a:tc>
                  <a:txBody>
                    <a:bodyPr/>
                    <a:lstStyle/>
                    <a:p>
                      <a:pPr algn="ctr" fontAlgn="b"/>
                      <a:r>
                        <a:rPr lang="en-IN" sz="1300" b="0" u="none" strike="noStrike">
                          <a:effectLst/>
                        </a:rPr>
                        <a:t>9.29</a:t>
                      </a:r>
                      <a:endParaRPr lang="en-IN" sz="1300" b="0" i="0" u="none" strike="noStrike">
                        <a:effectLst/>
                        <a:latin typeface="+mn-lt"/>
                      </a:endParaRPr>
                    </a:p>
                  </a:txBody>
                  <a:tcPr marL="6408" marR="6408" marT="6408" marB="0" anchor="ctr"/>
                </a:tc>
                <a:tc>
                  <a:txBody>
                    <a:bodyPr/>
                    <a:lstStyle/>
                    <a:p>
                      <a:pPr algn="ctr"/>
                      <a:r>
                        <a:rPr lang="en-IN" sz="1300">
                          <a:solidFill>
                            <a:schemeClr val="tx1"/>
                          </a:solidFill>
                        </a:rPr>
                        <a:t>2</a:t>
                      </a:r>
                    </a:p>
                  </a:txBody>
                  <a:tcPr marL="44549" marR="44549" marT="22275" marB="22275"/>
                </a:tc>
                <a:extLst>
                  <a:ext uri="{0D108BD9-81ED-4DB2-BD59-A6C34878D82A}">
                    <a16:rowId xmlns:a16="http://schemas.microsoft.com/office/drawing/2014/main" val="4049240184"/>
                  </a:ext>
                </a:extLst>
              </a:tr>
              <a:tr h="341626">
                <a:tc>
                  <a:txBody>
                    <a:bodyPr/>
                    <a:lstStyle/>
                    <a:p>
                      <a:r>
                        <a:rPr lang="en-GB" sz="1500"/>
                        <a:t>9</a:t>
                      </a:r>
                      <a:endParaRPr lang="en-IN" sz="1500"/>
                    </a:p>
                  </a:txBody>
                  <a:tcPr marL="76898" marR="76898" marT="38450" marB="38450"/>
                </a:tc>
                <a:tc>
                  <a:txBody>
                    <a:bodyPr/>
                    <a:lstStyle/>
                    <a:p>
                      <a:r>
                        <a:rPr lang="en-IN" sz="1500"/>
                        <a:t>Easy to clean </a:t>
                      </a:r>
                    </a:p>
                  </a:txBody>
                  <a:tcPr marL="76898" marR="76898" marT="38450" marB="38450"/>
                </a:tc>
                <a:tc>
                  <a:txBody>
                    <a:bodyPr/>
                    <a:lstStyle/>
                    <a:p>
                      <a:pPr algn="ctr"/>
                      <a:r>
                        <a:rPr lang="en-IN" sz="1300">
                          <a:solidFill>
                            <a:schemeClr val="tx1"/>
                          </a:solidFill>
                        </a:rPr>
                        <a:t>0.5</a:t>
                      </a:r>
                    </a:p>
                  </a:txBody>
                  <a:tcPr marL="44549" marR="44549" marT="22275" marB="22275"/>
                </a:tc>
                <a:tc>
                  <a:txBody>
                    <a:bodyPr/>
                    <a:lstStyle/>
                    <a:p>
                      <a:pPr algn="ctr"/>
                      <a:r>
                        <a:rPr lang="en-GB" sz="1300">
                          <a:solidFill>
                            <a:schemeClr val="tx1"/>
                          </a:solidFill>
                        </a:rPr>
                        <a:t>1</a:t>
                      </a:r>
                      <a:endParaRPr lang="en-IN" sz="1300">
                        <a:solidFill>
                          <a:schemeClr val="tx1"/>
                        </a:solidFill>
                      </a:endParaRPr>
                    </a:p>
                  </a:txBody>
                  <a:tcPr marL="44549" marR="44549" marT="22275" marB="22275"/>
                </a:tc>
                <a:tc>
                  <a:txBody>
                    <a:bodyPr/>
                    <a:lstStyle/>
                    <a:p>
                      <a:pPr algn="ctr"/>
                      <a:r>
                        <a:rPr lang="en-GB" sz="1300">
                          <a:solidFill>
                            <a:schemeClr val="tx1"/>
                          </a:solidFill>
                        </a:rPr>
                        <a:t>0.5</a:t>
                      </a:r>
                      <a:endParaRPr lang="en-IN" sz="1300">
                        <a:solidFill>
                          <a:schemeClr val="tx1"/>
                        </a:solidFill>
                      </a:endParaRPr>
                    </a:p>
                  </a:txBody>
                  <a:tcPr marL="44549" marR="44549" marT="22275" marB="22275"/>
                </a:tc>
                <a:tc>
                  <a:txBody>
                    <a:bodyPr/>
                    <a:lstStyle/>
                    <a:p>
                      <a:pPr algn="ctr"/>
                      <a:r>
                        <a:rPr lang="en-GB" sz="1300">
                          <a:solidFill>
                            <a:schemeClr val="tx1"/>
                          </a:solidFill>
                        </a:rPr>
                        <a:t>1</a:t>
                      </a:r>
                      <a:endParaRPr lang="en-IN" sz="1300">
                        <a:solidFill>
                          <a:schemeClr val="tx1"/>
                        </a:solidFill>
                      </a:endParaRPr>
                    </a:p>
                  </a:txBody>
                  <a:tcPr marL="44549" marR="44549" marT="22275" marB="22275"/>
                </a:tc>
                <a:tc>
                  <a:txBody>
                    <a:bodyPr/>
                    <a:lstStyle/>
                    <a:p>
                      <a:pPr algn="ctr"/>
                      <a:r>
                        <a:rPr lang="en-GB" sz="1300">
                          <a:solidFill>
                            <a:schemeClr val="tx1"/>
                          </a:solidFill>
                        </a:rPr>
                        <a:t>1</a:t>
                      </a:r>
                      <a:endParaRPr lang="en-IN" sz="1300">
                        <a:solidFill>
                          <a:schemeClr val="tx1"/>
                        </a:solidFill>
                      </a:endParaRPr>
                    </a:p>
                  </a:txBody>
                  <a:tcPr marL="44549" marR="44549" marT="22275" marB="22275"/>
                </a:tc>
                <a:tc>
                  <a:txBody>
                    <a:bodyPr/>
                    <a:lstStyle/>
                    <a:p>
                      <a:pPr algn="ctr"/>
                      <a:r>
                        <a:rPr lang="en-GB" sz="1300">
                          <a:solidFill>
                            <a:schemeClr val="tx1"/>
                          </a:solidFill>
                        </a:rPr>
                        <a:t>0</a:t>
                      </a:r>
                      <a:endParaRPr lang="en-IN" sz="1300">
                        <a:solidFill>
                          <a:schemeClr val="tx1"/>
                        </a:solidFill>
                      </a:endParaRPr>
                    </a:p>
                  </a:txBody>
                  <a:tcPr marL="44549" marR="44549" marT="22275" marB="22275"/>
                </a:tc>
                <a:tc>
                  <a:txBody>
                    <a:bodyPr/>
                    <a:lstStyle/>
                    <a:p>
                      <a:pPr algn="ctr"/>
                      <a:r>
                        <a:rPr lang="en-GB" sz="1300">
                          <a:solidFill>
                            <a:schemeClr val="tx1"/>
                          </a:solidFill>
                        </a:rPr>
                        <a:t>0</a:t>
                      </a:r>
                      <a:endParaRPr lang="en-IN" sz="1300">
                        <a:solidFill>
                          <a:schemeClr val="tx1"/>
                        </a:solidFill>
                      </a:endParaRPr>
                    </a:p>
                  </a:txBody>
                  <a:tcPr marL="44549" marR="44549" marT="22275" marB="22275"/>
                </a:tc>
                <a:tc>
                  <a:txBody>
                    <a:bodyPr/>
                    <a:lstStyle/>
                    <a:p>
                      <a:pPr algn="ctr"/>
                      <a:r>
                        <a:rPr lang="en-GB" sz="1300">
                          <a:solidFill>
                            <a:schemeClr val="tx1"/>
                          </a:solidFill>
                        </a:rPr>
                        <a:t>0.5</a:t>
                      </a:r>
                      <a:endParaRPr lang="en-IN" sz="1300">
                        <a:solidFill>
                          <a:schemeClr val="tx1"/>
                        </a:solidFill>
                      </a:endParaRPr>
                    </a:p>
                  </a:txBody>
                  <a:tcPr marL="44549" marR="44549" marT="22275" marB="22275"/>
                </a:tc>
                <a:tc>
                  <a:txBody>
                    <a:bodyPr/>
                    <a:lstStyle/>
                    <a:p>
                      <a:pPr algn="ctr"/>
                      <a:endParaRPr lang="en-IN" sz="1300">
                        <a:solidFill>
                          <a:schemeClr val="tx1"/>
                        </a:solidFill>
                      </a:endParaRPr>
                    </a:p>
                  </a:txBody>
                  <a:tcPr marL="44549" marR="44549" marT="22275" marB="22275">
                    <a:solidFill>
                      <a:schemeClr val="bg2">
                        <a:lumMod val="75000"/>
                      </a:schemeClr>
                    </a:solidFill>
                  </a:tcPr>
                </a:tc>
                <a:tc>
                  <a:txBody>
                    <a:bodyPr/>
                    <a:lstStyle/>
                    <a:p>
                      <a:pPr algn="ctr"/>
                      <a:r>
                        <a:rPr lang="en-IN" sz="1300">
                          <a:solidFill>
                            <a:schemeClr val="tx1"/>
                          </a:solidFill>
                        </a:rPr>
                        <a:t>0</a:t>
                      </a:r>
                    </a:p>
                  </a:txBody>
                  <a:tcPr marL="44549" marR="44549" marT="22275" marB="22275"/>
                </a:tc>
                <a:tc>
                  <a:txBody>
                    <a:bodyPr/>
                    <a:lstStyle/>
                    <a:p>
                      <a:pPr algn="ctr"/>
                      <a:r>
                        <a:rPr lang="en-GB" sz="1300">
                          <a:solidFill>
                            <a:schemeClr val="tx1"/>
                          </a:solidFill>
                        </a:rPr>
                        <a:t>4.5</a:t>
                      </a:r>
                      <a:endParaRPr lang="en-IN" sz="1300">
                        <a:solidFill>
                          <a:schemeClr val="tx1"/>
                        </a:solidFill>
                      </a:endParaRPr>
                    </a:p>
                  </a:txBody>
                  <a:tcPr marL="44549" marR="44549" marT="22275" marB="22275">
                    <a:solidFill>
                      <a:schemeClr val="bg2"/>
                    </a:solidFill>
                  </a:tcPr>
                </a:tc>
                <a:tc>
                  <a:txBody>
                    <a:bodyPr/>
                    <a:lstStyle/>
                    <a:p>
                      <a:pPr algn="ctr" fontAlgn="b"/>
                      <a:r>
                        <a:rPr lang="en-IN" sz="1300" b="0" u="none" strike="noStrike">
                          <a:effectLst/>
                        </a:rPr>
                        <a:t>10.23</a:t>
                      </a:r>
                      <a:endParaRPr lang="en-IN" sz="1300" b="0" i="0" u="none" strike="noStrike">
                        <a:effectLst/>
                        <a:latin typeface="+mn-lt"/>
                      </a:endParaRPr>
                    </a:p>
                  </a:txBody>
                  <a:tcPr marL="6408" marR="6408" marT="6408" marB="0" anchor="ctr">
                    <a:solidFill>
                      <a:schemeClr val="bg2"/>
                    </a:solidFill>
                  </a:tcPr>
                </a:tc>
                <a:tc>
                  <a:txBody>
                    <a:bodyPr/>
                    <a:lstStyle/>
                    <a:p>
                      <a:pPr algn="ctr" fontAlgn="b"/>
                      <a:r>
                        <a:rPr lang="en-IN" sz="1300" b="0" u="none" strike="noStrike">
                          <a:effectLst/>
                        </a:rPr>
                        <a:t>6.43</a:t>
                      </a:r>
                      <a:endParaRPr lang="en-IN" sz="1300" b="0" i="0" u="none" strike="noStrike">
                        <a:effectLst/>
                        <a:latin typeface="+mn-lt"/>
                      </a:endParaRPr>
                    </a:p>
                  </a:txBody>
                  <a:tcPr marL="6408" marR="6408" marT="6408" marB="0" anchor="ctr"/>
                </a:tc>
                <a:tc>
                  <a:txBody>
                    <a:bodyPr/>
                    <a:lstStyle/>
                    <a:p>
                      <a:pPr algn="ctr"/>
                      <a:r>
                        <a:rPr lang="en-IN" sz="1300">
                          <a:solidFill>
                            <a:schemeClr val="tx1"/>
                          </a:solidFill>
                        </a:rPr>
                        <a:t>4</a:t>
                      </a:r>
                    </a:p>
                  </a:txBody>
                  <a:tcPr marL="44549" marR="44549" marT="22275" marB="22275"/>
                </a:tc>
                <a:extLst>
                  <a:ext uri="{0D108BD9-81ED-4DB2-BD59-A6C34878D82A}">
                    <a16:rowId xmlns:a16="http://schemas.microsoft.com/office/drawing/2014/main" val="2468041047"/>
                  </a:ext>
                </a:extLst>
              </a:tr>
              <a:tr h="341626">
                <a:tc>
                  <a:txBody>
                    <a:bodyPr/>
                    <a:lstStyle/>
                    <a:p>
                      <a:r>
                        <a:rPr lang="en-GB" sz="1500"/>
                        <a:t>10</a:t>
                      </a:r>
                      <a:endParaRPr lang="en-IN" sz="1500"/>
                    </a:p>
                  </a:txBody>
                  <a:tcPr marL="76898" marR="76898" marT="38450" marB="38450"/>
                </a:tc>
                <a:tc>
                  <a:txBody>
                    <a:bodyPr/>
                    <a:lstStyle/>
                    <a:p>
                      <a:r>
                        <a:rPr lang="en-IN" sz="1500"/>
                        <a:t>Durability</a:t>
                      </a:r>
                    </a:p>
                  </a:txBody>
                  <a:tcPr marL="76898" marR="76898" marT="38450" marB="38450"/>
                </a:tc>
                <a:tc>
                  <a:txBody>
                    <a:bodyPr/>
                    <a:lstStyle/>
                    <a:p>
                      <a:pPr algn="ctr"/>
                      <a:r>
                        <a:rPr lang="en-IN" sz="1300">
                          <a:solidFill>
                            <a:schemeClr val="tx1"/>
                          </a:solidFill>
                        </a:rPr>
                        <a:t>0.5</a:t>
                      </a:r>
                    </a:p>
                  </a:txBody>
                  <a:tcPr marL="44549" marR="44549" marT="22275" marB="22275"/>
                </a:tc>
                <a:tc>
                  <a:txBody>
                    <a:bodyPr/>
                    <a:lstStyle/>
                    <a:p>
                      <a:pPr algn="ctr"/>
                      <a:r>
                        <a:rPr lang="en-GB" sz="1300">
                          <a:solidFill>
                            <a:schemeClr val="tx1"/>
                          </a:solidFill>
                        </a:rPr>
                        <a:t>1</a:t>
                      </a:r>
                      <a:endParaRPr lang="en-IN" sz="1300">
                        <a:solidFill>
                          <a:schemeClr val="tx1"/>
                        </a:solidFill>
                      </a:endParaRPr>
                    </a:p>
                  </a:txBody>
                  <a:tcPr marL="44549" marR="44549" marT="22275" marB="22275"/>
                </a:tc>
                <a:tc>
                  <a:txBody>
                    <a:bodyPr/>
                    <a:lstStyle/>
                    <a:p>
                      <a:pPr algn="ctr"/>
                      <a:r>
                        <a:rPr lang="en-GB" sz="1300">
                          <a:solidFill>
                            <a:schemeClr val="tx1"/>
                          </a:solidFill>
                        </a:rPr>
                        <a:t>1</a:t>
                      </a:r>
                      <a:endParaRPr lang="en-IN" sz="1300">
                        <a:solidFill>
                          <a:schemeClr val="tx1"/>
                        </a:solidFill>
                      </a:endParaRPr>
                    </a:p>
                  </a:txBody>
                  <a:tcPr marL="44549" marR="44549" marT="22275" marB="22275"/>
                </a:tc>
                <a:tc>
                  <a:txBody>
                    <a:bodyPr/>
                    <a:lstStyle/>
                    <a:p>
                      <a:pPr algn="ctr"/>
                      <a:r>
                        <a:rPr lang="en-GB" sz="1300">
                          <a:solidFill>
                            <a:schemeClr val="tx1"/>
                          </a:solidFill>
                        </a:rPr>
                        <a:t>1</a:t>
                      </a:r>
                      <a:endParaRPr lang="en-IN" sz="1300">
                        <a:solidFill>
                          <a:schemeClr val="tx1"/>
                        </a:solidFill>
                      </a:endParaRPr>
                    </a:p>
                  </a:txBody>
                  <a:tcPr marL="44549" marR="44549" marT="22275" marB="22275"/>
                </a:tc>
                <a:tc>
                  <a:txBody>
                    <a:bodyPr/>
                    <a:lstStyle/>
                    <a:p>
                      <a:pPr algn="ctr"/>
                      <a:r>
                        <a:rPr lang="en-GB" sz="1300">
                          <a:solidFill>
                            <a:schemeClr val="tx1"/>
                          </a:solidFill>
                        </a:rPr>
                        <a:t>1</a:t>
                      </a:r>
                      <a:endParaRPr lang="en-IN" sz="1300">
                        <a:solidFill>
                          <a:schemeClr val="tx1"/>
                        </a:solidFill>
                      </a:endParaRPr>
                    </a:p>
                  </a:txBody>
                  <a:tcPr marL="44549" marR="44549" marT="22275" marB="22275"/>
                </a:tc>
                <a:tc>
                  <a:txBody>
                    <a:bodyPr/>
                    <a:lstStyle/>
                    <a:p>
                      <a:pPr algn="ctr"/>
                      <a:r>
                        <a:rPr lang="en-GB" sz="1300">
                          <a:solidFill>
                            <a:schemeClr val="tx1"/>
                          </a:solidFill>
                        </a:rPr>
                        <a:t>0.5</a:t>
                      </a:r>
                      <a:endParaRPr lang="en-IN" sz="1300">
                        <a:solidFill>
                          <a:schemeClr val="tx1"/>
                        </a:solidFill>
                      </a:endParaRPr>
                    </a:p>
                  </a:txBody>
                  <a:tcPr marL="44549" marR="44549" marT="22275" marB="22275"/>
                </a:tc>
                <a:tc>
                  <a:txBody>
                    <a:bodyPr/>
                    <a:lstStyle/>
                    <a:p>
                      <a:pPr algn="ctr"/>
                      <a:r>
                        <a:rPr lang="en-GB" sz="1300">
                          <a:solidFill>
                            <a:schemeClr val="tx1"/>
                          </a:solidFill>
                        </a:rPr>
                        <a:t>0.5</a:t>
                      </a:r>
                      <a:endParaRPr lang="en-IN" sz="1300">
                        <a:solidFill>
                          <a:schemeClr val="tx1"/>
                        </a:solidFill>
                      </a:endParaRPr>
                    </a:p>
                  </a:txBody>
                  <a:tcPr marL="44549" marR="44549" marT="22275" marB="22275"/>
                </a:tc>
                <a:tc>
                  <a:txBody>
                    <a:bodyPr/>
                    <a:lstStyle/>
                    <a:p>
                      <a:pPr algn="ctr"/>
                      <a:r>
                        <a:rPr lang="en-GB" sz="1300">
                          <a:solidFill>
                            <a:schemeClr val="tx1"/>
                          </a:solidFill>
                        </a:rPr>
                        <a:t>0.5</a:t>
                      </a:r>
                      <a:endParaRPr lang="en-IN" sz="1300">
                        <a:solidFill>
                          <a:schemeClr val="tx1"/>
                        </a:solidFill>
                      </a:endParaRPr>
                    </a:p>
                  </a:txBody>
                  <a:tcPr marL="44549" marR="44549" marT="22275" marB="22275"/>
                </a:tc>
                <a:tc>
                  <a:txBody>
                    <a:bodyPr/>
                    <a:lstStyle/>
                    <a:p>
                      <a:pPr algn="ctr"/>
                      <a:r>
                        <a:rPr lang="en-GB" sz="1300">
                          <a:solidFill>
                            <a:schemeClr val="tx1"/>
                          </a:solidFill>
                        </a:rPr>
                        <a:t>1</a:t>
                      </a:r>
                      <a:endParaRPr lang="en-IN" sz="1300">
                        <a:solidFill>
                          <a:schemeClr val="tx1"/>
                        </a:solidFill>
                      </a:endParaRPr>
                    </a:p>
                  </a:txBody>
                  <a:tcPr marL="44549" marR="44549" marT="22275" marB="22275"/>
                </a:tc>
                <a:tc>
                  <a:txBody>
                    <a:bodyPr/>
                    <a:lstStyle/>
                    <a:p>
                      <a:pPr algn="ctr"/>
                      <a:endParaRPr lang="en-IN" sz="1300">
                        <a:solidFill>
                          <a:schemeClr val="tx1"/>
                        </a:solidFill>
                      </a:endParaRPr>
                    </a:p>
                  </a:txBody>
                  <a:tcPr marL="44549" marR="44549" marT="22275" marB="22275">
                    <a:solidFill>
                      <a:schemeClr val="bg2">
                        <a:lumMod val="75000"/>
                      </a:schemeClr>
                    </a:solidFill>
                  </a:tcPr>
                </a:tc>
                <a:tc>
                  <a:txBody>
                    <a:bodyPr/>
                    <a:lstStyle/>
                    <a:p>
                      <a:pPr algn="ctr"/>
                      <a:r>
                        <a:rPr lang="en-GB" sz="1300">
                          <a:solidFill>
                            <a:schemeClr val="tx1"/>
                          </a:solidFill>
                        </a:rPr>
                        <a:t>7</a:t>
                      </a:r>
                      <a:endParaRPr lang="en-IN" sz="1300">
                        <a:solidFill>
                          <a:schemeClr val="tx1"/>
                        </a:solidFill>
                      </a:endParaRPr>
                    </a:p>
                  </a:txBody>
                  <a:tcPr marL="44549" marR="44549" marT="22275" marB="22275">
                    <a:solidFill>
                      <a:schemeClr val="bg2"/>
                    </a:solidFill>
                  </a:tcPr>
                </a:tc>
                <a:tc>
                  <a:txBody>
                    <a:bodyPr/>
                    <a:lstStyle/>
                    <a:p>
                      <a:pPr algn="ctr" fontAlgn="b"/>
                      <a:r>
                        <a:rPr lang="en-IN" sz="1300" b="0" u="none" strike="noStrike">
                          <a:effectLst/>
                        </a:rPr>
                        <a:t>15.91</a:t>
                      </a:r>
                      <a:endParaRPr lang="en-IN" sz="1300" b="0" i="0" u="none" strike="noStrike">
                        <a:effectLst/>
                        <a:latin typeface="+mn-lt"/>
                      </a:endParaRPr>
                    </a:p>
                  </a:txBody>
                  <a:tcPr marL="6408" marR="6408" marT="6408" marB="0" anchor="ctr">
                    <a:solidFill>
                      <a:schemeClr val="bg2"/>
                    </a:solidFill>
                  </a:tcPr>
                </a:tc>
                <a:tc>
                  <a:txBody>
                    <a:bodyPr/>
                    <a:lstStyle/>
                    <a:p>
                      <a:pPr algn="ctr" fontAlgn="b"/>
                      <a:r>
                        <a:rPr lang="en-IN" sz="1300" b="0" u="none" strike="noStrike">
                          <a:effectLst/>
                        </a:rPr>
                        <a:t>10.00</a:t>
                      </a:r>
                      <a:endParaRPr lang="en-IN" sz="1300" b="0" i="0" u="none" strike="noStrike">
                        <a:effectLst/>
                        <a:latin typeface="+mn-lt"/>
                      </a:endParaRPr>
                    </a:p>
                  </a:txBody>
                  <a:tcPr marL="6408" marR="6408" marT="6408" marB="0" anchor="ctr"/>
                </a:tc>
                <a:tc>
                  <a:txBody>
                    <a:bodyPr/>
                    <a:lstStyle/>
                    <a:p>
                      <a:pPr algn="ctr"/>
                      <a:r>
                        <a:rPr lang="en-IN" sz="1300">
                          <a:solidFill>
                            <a:schemeClr val="tx1"/>
                          </a:solidFill>
                        </a:rPr>
                        <a:t>1</a:t>
                      </a:r>
                    </a:p>
                  </a:txBody>
                  <a:tcPr marL="44549" marR="44549" marT="22275" marB="22275"/>
                </a:tc>
                <a:extLst>
                  <a:ext uri="{0D108BD9-81ED-4DB2-BD59-A6C34878D82A}">
                    <a16:rowId xmlns:a16="http://schemas.microsoft.com/office/drawing/2014/main" val="2662900601"/>
                  </a:ext>
                </a:extLst>
              </a:tr>
              <a:tr h="278849">
                <a:tc gridSpan="12">
                  <a:txBody>
                    <a:bodyPr/>
                    <a:lstStyle/>
                    <a:p>
                      <a:endParaRPr lang="en-IN" sz="1500"/>
                    </a:p>
                  </a:txBody>
                  <a:tcPr marL="76898" marR="76898" marT="38450" marB="38450">
                    <a:solidFill>
                      <a:schemeClr val="bg2"/>
                    </a:solidFill>
                  </a:tcPr>
                </a:tc>
                <a:tc hMerge="1">
                  <a:txBody>
                    <a:bodyPr/>
                    <a:lstStyle/>
                    <a:p>
                      <a:endParaRPr lang="en-IN"/>
                    </a:p>
                  </a:txBody>
                  <a:tcPr>
                    <a:solidFill>
                      <a:schemeClr val="bg1">
                        <a:lumMod val="85000"/>
                      </a:schemeClr>
                    </a:solidFill>
                  </a:tcPr>
                </a:tc>
                <a:tc hMerge="1">
                  <a:txBody>
                    <a:bodyPr/>
                    <a:lstStyle/>
                    <a:p>
                      <a:pPr algn="ctr"/>
                      <a:endParaRPr lang="en-IN" sz="1600">
                        <a:solidFill>
                          <a:schemeClr val="tx1"/>
                        </a:solidFill>
                      </a:endParaRPr>
                    </a:p>
                  </a:txBody>
                  <a:tcPr marL="52974" marR="52974" marT="26487" marB="26487">
                    <a:solidFill>
                      <a:schemeClr val="bg1">
                        <a:lumMod val="85000"/>
                      </a:schemeClr>
                    </a:solidFill>
                  </a:tcPr>
                </a:tc>
                <a:tc hMerge="1">
                  <a:txBody>
                    <a:bodyPr/>
                    <a:lstStyle/>
                    <a:p>
                      <a:pPr algn="ctr"/>
                      <a:endParaRPr lang="en-IN" sz="1600">
                        <a:solidFill>
                          <a:schemeClr val="tx1"/>
                        </a:solidFill>
                      </a:endParaRPr>
                    </a:p>
                  </a:txBody>
                  <a:tcPr marL="52974" marR="52974" marT="26487" marB="26487">
                    <a:solidFill>
                      <a:schemeClr val="bg1">
                        <a:lumMod val="85000"/>
                      </a:schemeClr>
                    </a:solidFill>
                  </a:tcPr>
                </a:tc>
                <a:tc hMerge="1">
                  <a:txBody>
                    <a:bodyPr/>
                    <a:lstStyle/>
                    <a:p>
                      <a:pPr algn="ctr"/>
                      <a:endParaRPr lang="en-IN" sz="1600">
                        <a:solidFill>
                          <a:schemeClr val="tx1"/>
                        </a:solidFill>
                      </a:endParaRPr>
                    </a:p>
                  </a:txBody>
                  <a:tcPr marL="52974" marR="52974" marT="26487" marB="26487">
                    <a:solidFill>
                      <a:schemeClr val="bg1">
                        <a:lumMod val="85000"/>
                      </a:schemeClr>
                    </a:solidFill>
                  </a:tcPr>
                </a:tc>
                <a:tc hMerge="1">
                  <a:txBody>
                    <a:bodyPr/>
                    <a:lstStyle/>
                    <a:p>
                      <a:pPr algn="ctr"/>
                      <a:endParaRPr lang="en-IN" sz="1600">
                        <a:solidFill>
                          <a:schemeClr val="tx1"/>
                        </a:solidFill>
                      </a:endParaRPr>
                    </a:p>
                  </a:txBody>
                  <a:tcPr marL="52974" marR="52974" marT="26487" marB="26487">
                    <a:solidFill>
                      <a:schemeClr val="bg1">
                        <a:lumMod val="85000"/>
                      </a:schemeClr>
                    </a:solidFill>
                  </a:tcPr>
                </a:tc>
                <a:tc hMerge="1">
                  <a:txBody>
                    <a:bodyPr/>
                    <a:lstStyle/>
                    <a:p>
                      <a:pPr algn="ctr"/>
                      <a:endParaRPr lang="en-IN" sz="1600">
                        <a:solidFill>
                          <a:schemeClr val="tx1"/>
                        </a:solidFill>
                      </a:endParaRPr>
                    </a:p>
                  </a:txBody>
                  <a:tcPr marL="52974" marR="52974" marT="26487" marB="26487">
                    <a:solidFill>
                      <a:schemeClr val="bg1">
                        <a:lumMod val="85000"/>
                      </a:schemeClr>
                    </a:solidFill>
                  </a:tcPr>
                </a:tc>
                <a:tc hMerge="1">
                  <a:txBody>
                    <a:bodyPr/>
                    <a:lstStyle/>
                    <a:p>
                      <a:pPr algn="ctr"/>
                      <a:endParaRPr lang="en-IN" sz="1600">
                        <a:solidFill>
                          <a:schemeClr val="tx1"/>
                        </a:solidFill>
                      </a:endParaRPr>
                    </a:p>
                  </a:txBody>
                  <a:tcPr marL="52974" marR="52974" marT="26487" marB="26487">
                    <a:solidFill>
                      <a:schemeClr val="bg1">
                        <a:lumMod val="85000"/>
                      </a:schemeClr>
                    </a:solidFill>
                  </a:tcPr>
                </a:tc>
                <a:tc hMerge="1">
                  <a:txBody>
                    <a:bodyPr/>
                    <a:lstStyle/>
                    <a:p>
                      <a:pPr algn="ctr"/>
                      <a:endParaRPr lang="en-IN" sz="1600">
                        <a:solidFill>
                          <a:schemeClr val="tx1"/>
                        </a:solidFill>
                      </a:endParaRPr>
                    </a:p>
                  </a:txBody>
                  <a:tcPr marL="52974" marR="52974" marT="26487" marB="26487">
                    <a:solidFill>
                      <a:schemeClr val="bg1">
                        <a:lumMod val="85000"/>
                      </a:schemeClr>
                    </a:solidFill>
                  </a:tcPr>
                </a:tc>
                <a:tc hMerge="1">
                  <a:txBody>
                    <a:bodyPr/>
                    <a:lstStyle/>
                    <a:p>
                      <a:pPr algn="ctr"/>
                      <a:endParaRPr lang="en-IN" sz="1600">
                        <a:solidFill>
                          <a:schemeClr val="tx1"/>
                        </a:solidFill>
                      </a:endParaRPr>
                    </a:p>
                  </a:txBody>
                  <a:tcPr marL="52974" marR="52974" marT="26487" marB="26487">
                    <a:solidFill>
                      <a:schemeClr val="bg1">
                        <a:lumMod val="85000"/>
                      </a:schemeClr>
                    </a:solidFill>
                  </a:tcPr>
                </a:tc>
                <a:tc hMerge="1">
                  <a:txBody>
                    <a:bodyPr/>
                    <a:lstStyle/>
                    <a:p>
                      <a:pPr algn="ctr"/>
                      <a:endParaRPr lang="en-IN" sz="1600">
                        <a:solidFill>
                          <a:schemeClr val="tx1"/>
                        </a:solidFill>
                      </a:endParaRPr>
                    </a:p>
                  </a:txBody>
                  <a:tcPr marL="52974" marR="52974" marT="26487" marB="26487">
                    <a:solidFill>
                      <a:schemeClr val="bg1">
                        <a:lumMod val="85000"/>
                      </a:schemeClr>
                    </a:solidFill>
                  </a:tcPr>
                </a:tc>
                <a:tc hMerge="1">
                  <a:txBody>
                    <a:bodyPr/>
                    <a:lstStyle/>
                    <a:p>
                      <a:pPr algn="ctr"/>
                      <a:endParaRPr lang="en-IN" sz="1600">
                        <a:solidFill>
                          <a:schemeClr val="tx1"/>
                        </a:solidFill>
                      </a:endParaRPr>
                    </a:p>
                  </a:txBody>
                  <a:tcPr marL="52974" marR="52974" marT="26487" marB="26487">
                    <a:solidFill>
                      <a:schemeClr val="bg1">
                        <a:lumMod val="85000"/>
                      </a:schemeClr>
                    </a:solidFill>
                  </a:tcPr>
                </a:tc>
                <a:tc>
                  <a:txBody>
                    <a:bodyPr/>
                    <a:lstStyle/>
                    <a:p>
                      <a:pPr algn="ctr"/>
                      <a:r>
                        <a:rPr lang="en-IN" sz="1300">
                          <a:solidFill>
                            <a:schemeClr val="tx1"/>
                          </a:solidFill>
                          <a:highlight>
                            <a:srgbClr val="FFFF00"/>
                          </a:highlight>
                        </a:rPr>
                        <a:t>44</a:t>
                      </a:r>
                    </a:p>
                  </a:txBody>
                  <a:tcPr marL="44549" marR="44549" marT="22275" marB="22275">
                    <a:solidFill>
                      <a:schemeClr val="bg2"/>
                    </a:solidFill>
                  </a:tcPr>
                </a:tc>
                <a:tc>
                  <a:txBody>
                    <a:bodyPr/>
                    <a:lstStyle/>
                    <a:p>
                      <a:pPr algn="ctr"/>
                      <a:r>
                        <a:rPr lang="en-GB" sz="1300">
                          <a:solidFill>
                            <a:schemeClr val="tx1"/>
                          </a:solidFill>
                          <a:highlight>
                            <a:srgbClr val="FFFF00"/>
                          </a:highlight>
                        </a:rPr>
                        <a:t>100</a:t>
                      </a:r>
                      <a:endParaRPr lang="en-IN" sz="1300">
                        <a:solidFill>
                          <a:schemeClr val="tx1"/>
                        </a:solidFill>
                        <a:highlight>
                          <a:srgbClr val="FFFF00"/>
                        </a:highlight>
                      </a:endParaRPr>
                    </a:p>
                  </a:txBody>
                  <a:tcPr marL="44549" marR="44549" marT="22275" marB="22275">
                    <a:solidFill>
                      <a:schemeClr val="bg2"/>
                    </a:solidFill>
                  </a:tcPr>
                </a:tc>
                <a:tc gridSpan="2">
                  <a:txBody>
                    <a:bodyPr/>
                    <a:lstStyle/>
                    <a:p>
                      <a:pPr algn="ctr"/>
                      <a:endParaRPr lang="en-IN" sz="1300">
                        <a:solidFill>
                          <a:schemeClr val="tx1"/>
                        </a:solidFill>
                        <a:highlight>
                          <a:srgbClr val="FFFF00"/>
                        </a:highlight>
                      </a:endParaRPr>
                    </a:p>
                  </a:txBody>
                  <a:tcPr marL="44549" marR="44549" marT="22275" marB="22275">
                    <a:solidFill>
                      <a:schemeClr val="bg2"/>
                    </a:solidFill>
                  </a:tcPr>
                </a:tc>
                <a:tc hMerge="1">
                  <a:txBody>
                    <a:bodyPr/>
                    <a:lstStyle/>
                    <a:p>
                      <a:pPr algn="ctr"/>
                      <a:endParaRPr lang="en-IN" sz="1300">
                        <a:solidFill>
                          <a:schemeClr val="tx1"/>
                        </a:solidFill>
                      </a:endParaRPr>
                    </a:p>
                  </a:txBody>
                  <a:tcPr marL="44549" marR="44549" marT="22275" marB="22275"/>
                </a:tc>
                <a:extLst>
                  <a:ext uri="{0D108BD9-81ED-4DB2-BD59-A6C34878D82A}">
                    <a16:rowId xmlns:a16="http://schemas.microsoft.com/office/drawing/2014/main" val="2140221008"/>
                  </a:ext>
                </a:extLst>
              </a:tr>
            </a:tbl>
          </a:graphicData>
        </a:graphic>
      </p:graphicFrame>
      <p:sp>
        <p:nvSpPr>
          <p:cNvPr id="2" name="Slide Number Placeholder 1">
            <a:extLst>
              <a:ext uri="{FF2B5EF4-FFF2-40B4-BE49-F238E27FC236}">
                <a16:creationId xmlns:a16="http://schemas.microsoft.com/office/drawing/2014/main" id="{BEC0D43D-39A6-C349-4552-55C684A87B3C}"/>
              </a:ext>
            </a:extLst>
          </p:cNvPr>
          <p:cNvSpPr>
            <a:spLocks noGrp="1"/>
          </p:cNvSpPr>
          <p:nvPr>
            <p:ph type="sldNum" sz="quarter" idx="12"/>
          </p:nvPr>
        </p:nvSpPr>
        <p:spPr/>
        <p:txBody>
          <a:bodyPr/>
          <a:lstStyle/>
          <a:p>
            <a:fld id="{327AB9C6-218B-485D-B813-B7E9664F774C}" type="slidenum">
              <a:rPr lang="en-IN" smtClean="0"/>
              <a:t>4</a:t>
            </a:fld>
            <a:endParaRPr lang="en-US"/>
          </a:p>
        </p:txBody>
      </p:sp>
      <p:sp>
        <p:nvSpPr>
          <p:cNvPr id="5" name="Title 1">
            <a:extLst>
              <a:ext uri="{FF2B5EF4-FFF2-40B4-BE49-F238E27FC236}">
                <a16:creationId xmlns:a16="http://schemas.microsoft.com/office/drawing/2014/main" id="{4B781C48-CFDF-50A0-2817-348E7FF56AD6}"/>
              </a:ext>
            </a:extLst>
          </p:cNvPr>
          <p:cNvSpPr txBox="1">
            <a:spLocks/>
          </p:cNvSpPr>
          <p:nvPr/>
        </p:nvSpPr>
        <p:spPr>
          <a:xfrm>
            <a:off x="2383277" y="0"/>
            <a:ext cx="7879404" cy="529164"/>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600"/>
              <a:t>M</a:t>
            </a:r>
            <a:r>
              <a:rPr lang="en-IN" sz="3600"/>
              <a:t>atrix for customer requirement priority</a:t>
            </a:r>
            <a:endParaRPr lang="en-US" sz="3600"/>
          </a:p>
        </p:txBody>
      </p:sp>
    </p:spTree>
    <p:extLst>
      <p:ext uri="{BB962C8B-B14F-4D97-AF65-F5344CB8AC3E}">
        <p14:creationId xmlns:p14="http://schemas.microsoft.com/office/powerpoint/2010/main" val="26935906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97000">
              <a:schemeClr val="accent1">
                <a:lumMod val="5000"/>
                <a:lumOff val="95000"/>
              </a:schemeClr>
            </a:gs>
            <a:gs pos="100000">
              <a:schemeClr val="accent1">
                <a:lumMod val="45000"/>
                <a:lumOff val="55000"/>
              </a:schemeClr>
            </a:gs>
            <a:gs pos="100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8DC023C-F9FA-4A26-B94D-D452ECB3A3AA}"/>
              </a:ext>
            </a:extLst>
          </p:cNvPr>
          <p:cNvSpPr>
            <a:spLocks noGrp="1"/>
          </p:cNvSpPr>
          <p:nvPr>
            <p:ph type="title"/>
          </p:nvPr>
        </p:nvSpPr>
        <p:spPr>
          <a:xfrm>
            <a:off x="838200" y="356556"/>
            <a:ext cx="10515600" cy="1325563"/>
          </a:xfrm>
        </p:spPr>
        <p:txBody>
          <a:bodyPr/>
          <a:lstStyle/>
          <a:p>
            <a:r>
              <a:rPr lang="en-IN">
                <a:effectLst/>
              </a:rPr>
              <a:t/>
            </a:r>
            <a:br>
              <a:rPr lang="en-IN">
                <a:effectLst/>
              </a:rPr>
            </a:br>
            <a:endParaRPr lang="en-US"/>
          </a:p>
        </p:txBody>
      </p:sp>
      <p:sp>
        <p:nvSpPr>
          <p:cNvPr id="3" name="Slide Number Placeholder 2">
            <a:extLst>
              <a:ext uri="{FF2B5EF4-FFF2-40B4-BE49-F238E27FC236}">
                <a16:creationId xmlns:a16="http://schemas.microsoft.com/office/drawing/2014/main" id="{F43555E6-A959-5BBB-29CE-AB1A34DFAB09}"/>
              </a:ext>
            </a:extLst>
          </p:cNvPr>
          <p:cNvSpPr>
            <a:spLocks noGrp="1"/>
          </p:cNvSpPr>
          <p:nvPr>
            <p:ph type="sldNum" sz="quarter" idx="12"/>
          </p:nvPr>
        </p:nvSpPr>
        <p:spPr/>
        <p:txBody>
          <a:bodyPr/>
          <a:lstStyle/>
          <a:p>
            <a:fld id="{327AB9C6-218B-485D-B813-B7E9664F774C}" type="slidenum">
              <a:rPr lang="en-IN" smtClean="0"/>
              <a:t>5</a:t>
            </a:fld>
            <a:endParaRPr lang="en-US"/>
          </a:p>
        </p:txBody>
      </p:sp>
      <p:sp>
        <p:nvSpPr>
          <p:cNvPr id="7" name="Triangle 6">
            <a:extLst>
              <a:ext uri="{FF2B5EF4-FFF2-40B4-BE49-F238E27FC236}">
                <a16:creationId xmlns:a16="http://schemas.microsoft.com/office/drawing/2014/main" id="{A51AD359-BDF6-5C08-D5B9-A5E8C2EB8C31}"/>
              </a:ext>
            </a:extLst>
          </p:cNvPr>
          <p:cNvSpPr/>
          <p:nvPr/>
        </p:nvSpPr>
        <p:spPr>
          <a:xfrm>
            <a:off x="1295312" y="356556"/>
            <a:ext cx="3310890" cy="1988185"/>
          </a:xfrm>
          <a:prstGeom prst="triangle">
            <a:avLst/>
          </a:prstGeom>
          <a:solidFill>
            <a:srgbClr val="FBE5D6"/>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a:t>INTERRELATIONSHIP BETWEEN TECHNICAL DESCRIPTORS</a:t>
            </a:r>
          </a:p>
        </p:txBody>
      </p:sp>
      <p:sp>
        <p:nvSpPr>
          <p:cNvPr id="8" name="Rectangle 7">
            <a:extLst>
              <a:ext uri="{FF2B5EF4-FFF2-40B4-BE49-F238E27FC236}">
                <a16:creationId xmlns:a16="http://schemas.microsoft.com/office/drawing/2014/main" id="{B087179E-94BB-5704-5DAA-828C34300DD6}"/>
              </a:ext>
            </a:extLst>
          </p:cNvPr>
          <p:cNvSpPr/>
          <p:nvPr/>
        </p:nvSpPr>
        <p:spPr>
          <a:xfrm>
            <a:off x="1309776" y="2459047"/>
            <a:ext cx="3310890" cy="534038"/>
          </a:xfrm>
          <a:prstGeom prst="rect">
            <a:avLst/>
          </a:prstGeom>
          <a:solidFill>
            <a:schemeClr val="accent6">
              <a:lumMod val="20000"/>
              <a:lumOff val="80000"/>
            </a:schemeClr>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a:t>TECHNICAL PARAMETERS</a:t>
            </a:r>
          </a:p>
          <a:p>
            <a:pPr algn="ctr"/>
            <a:r>
              <a:rPr lang="en-US" sz="1200"/>
              <a:t>(VOICE OF ORGANIZATION)</a:t>
            </a:r>
          </a:p>
        </p:txBody>
      </p:sp>
      <p:sp>
        <p:nvSpPr>
          <p:cNvPr id="9" name="Rectangle 8">
            <a:extLst>
              <a:ext uri="{FF2B5EF4-FFF2-40B4-BE49-F238E27FC236}">
                <a16:creationId xmlns:a16="http://schemas.microsoft.com/office/drawing/2014/main" id="{C1DCFE44-EB69-CAB7-2F5B-E41EF4A868D5}"/>
              </a:ext>
            </a:extLst>
          </p:cNvPr>
          <p:cNvSpPr/>
          <p:nvPr/>
        </p:nvSpPr>
        <p:spPr>
          <a:xfrm>
            <a:off x="1309776" y="3134363"/>
            <a:ext cx="3310890" cy="2391731"/>
          </a:xfrm>
          <a:prstGeom prst="rect">
            <a:avLst/>
          </a:prstGeom>
          <a:solidFill>
            <a:schemeClr val="accent1">
              <a:lumMod val="20000"/>
              <a:lumOff val="80000"/>
            </a:schemeClr>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a:t>RELATONSHIP BETWEEN REQUIRMENTS AND DESCRIPTORS</a:t>
            </a:r>
          </a:p>
        </p:txBody>
      </p:sp>
      <p:sp>
        <p:nvSpPr>
          <p:cNvPr id="10" name="Rectangle 9">
            <a:extLst>
              <a:ext uri="{FF2B5EF4-FFF2-40B4-BE49-F238E27FC236}">
                <a16:creationId xmlns:a16="http://schemas.microsoft.com/office/drawing/2014/main" id="{4E043C11-AF4C-E3B8-65F3-1B1A9C8923B8}"/>
              </a:ext>
            </a:extLst>
          </p:cNvPr>
          <p:cNvSpPr/>
          <p:nvPr/>
        </p:nvSpPr>
        <p:spPr>
          <a:xfrm rot="-5400000">
            <a:off x="-350911" y="4050194"/>
            <a:ext cx="2391731" cy="560071"/>
          </a:xfrm>
          <a:prstGeom prst="rect">
            <a:avLst/>
          </a:prstGeom>
          <a:solidFill>
            <a:schemeClr val="accent2">
              <a:lumMod val="20000"/>
              <a:lumOff val="80000"/>
            </a:schemeClr>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a:t>CUSTOMER REQUIRMENT</a:t>
            </a:r>
          </a:p>
          <a:p>
            <a:pPr algn="ctr"/>
            <a:r>
              <a:rPr lang="en-US" sz="1200"/>
              <a:t>(VOICE OF THE CUSTOMER)</a:t>
            </a:r>
          </a:p>
        </p:txBody>
      </p:sp>
      <p:sp>
        <p:nvSpPr>
          <p:cNvPr id="11" name="Rectangle 10">
            <a:extLst>
              <a:ext uri="{FF2B5EF4-FFF2-40B4-BE49-F238E27FC236}">
                <a16:creationId xmlns:a16="http://schemas.microsoft.com/office/drawing/2014/main" id="{2F933F51-0055-0084-5508-C186581BF32D}"/>
              </a:ext>
            </a:extLst>
          </p:cNvPr>
          <p:cNvSpPr/>
          <p:nvPr/>
        </p:nvSpPr>
        <p:spPr>
          <a:xfrm rot="-5400000">
            <a:off x="3844421" y="4050192"/>
            <a:ext cx="2391731" cy="560072"/>
          </a:xfrm>
          <a:prstGeom prst="rect">
            <a:avLst/>
          </a:prstGeom>
          <a:solidFill>
            <a:schemeClr val="accent2">
              <a:lumMod val="20000"/>
              <a:lumOff val="80000"/>
            </a:schemeClr>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a:t>PRIORITIZED CUSTOMER (COMPETITIVE AND BENCHMARKING ANALYSIS)</a:t>
            </a:r>
          </a:p>
        </p:txBody>
      </p:sp>
      <p:sp>
        <p:nvSpPr>
          <p:cNvPr id="12" name="Rectangle 11">
            <a:extLst>
              <a:ext uri="{FF2B5EF4-FFF2-40B4-BE49-F238E27FC236}">
                <a16:creationId xmlns:a16="http://schemas.microsoft.com/office/drawing/2014/main" id="{94A39312-3568-F3FE-84C0-328776BEC9D4}"/>
              </a:ext>
            </a:extLst>
          </p:cNvPr>
          <p:cNvSpPr/>
          <p:nvPr/>
        </p:nvSpPr>
        <p:spPr>
          <a:xfrm>
            <a:off x="1309776" y="5640400"/>
            <a:ext cx="3310890" cy="534038"/>
          </a:xfrm>
          <a:prstGeom prst="rect">
            <a:avLst/>
          </a:prstGeom>
          <a:solidFill>
            <a:srgbClr val="FBE5D6"/>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a:t>PRIORITIZED TECHNICAL DESCRIPTORS</a:t>
            </a:r>
          </a:p>
        </p:txBody>
      </p:sp>
      <p:sp>
        <p:nvSpPr>
          <p:cNvPr id="2" name="Rectangle 1">
            <a:extLst>
              <a:ext uri="{FF2B5EF4-FFF2-40B4-BE49-F238E27FC236}">
                <a16:creationId xmlns:a16="http://schemas.microsoft.com/office/drawing/2014/main" id="{4CD02CB1-493D-B216-AFEB-CE594796905A}"/>
              </a:ext>
            </a:extLst>
          </p:cNvPr>
          <p:cNvSpPr/>
          <p:nvPr/>
        </p:nvSpPr>
        <p:spPr>
          <a:xfrm>
            <a:off x="515000" y="3006570"/>
            <a:ext cx="659907" cy="2647316"/>
          </a:xfrm>
          <a:prstGeom prst="rect">
            <a:avLst/>
          </a:prstGeom>
          <a:noFill/>
          <a:ln>
            <a:solidFill>
              <a:srgbClr val="FF000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aphicFrame>
        <p:nvGraphicFramePr>
          <p:cNvPr id="4" name="Table 3">
            <a:extLst>
              <a:ext uri="{FF2B5EF4-FFF2-40B4-BE49-F238E27FC236}">
                <a16:creationId xmlns:a16="http://schemas.microsoft.com/office/drawing/2014/main" id="{A5F170D6-46CD-C815-B855-9D988C3C4EAE}"/>
              </a:ext>
            </a:extLst>
          </p:cNvPr>
          <p:cNvGraphicFramePr>
            <a:graphicFrameLocks noGrp="1"/>
          </p:cNvGraphicFramePr>
          <p:nvPr>
            <p:extLst>
              <p:ext uri="{D42A27DB-BD31-4B8C-83A1-F6EECF244321}">
                <p14:modId xmlns:p14="http://schemas.microsoft.com/office/powerpoint/2010/main" val="1506752784"/>
              </p:ext>
            </p:extLst>
          </p:nvPr>
        </p:nvGraphicFramePr>
        <p:xfrm>
          <a:off x="7245778" y="718683"/>
          <a:ext cx="3454400" cy="5062415"/>
        </p:xfrm>
        <a:graphic>
          <a:graphicData uri="http://schemas.openxmlformats.org/drawingml/2006/table">
            <a:tbl>
              <a:tblPr firstRow="1" bandRow="1">
                <a:tableStyleId>{5C22544A-7EE6-4342-B048-85BDC9FD1C3A}</a:tableStyleId>
              </a:tblPr>
              <a:tblGrid>
                <a:gridCol w="748152">
                  <a:extLst>
                    <a:ext uri="{9D8B030D-6E8A-4147-A177-3AD203B41FA5}">
                      <a16:colId xmlns:a16="http://schemas.microsoft.com/office/drawing/2014/main" val="1268089346"/>
                    </a:ext>
                  </a:extLst>
                </a:gridCol>
                <a:gridCol w="2706248">
                  <a:extLst>
                    <a:ext uri="{9D8B030D-6E8A-4147-A177-3AD203B41FA5}">
                      <a16:colId xmlns:a16="http://schemas.microsoft.com/office/drawing/2014/main" val="2113095424"/>
                    </a:ext>
                  </a:extLst>
                </a:gridCol>
              </a:tblGrid>
              <a:tr h="414779">
                <a:tc>
                  <a:txBody>
                    <a:bodyPr/>
                    <a:lstStyle/>
                    <a:p>
                      <a:r>
                        <a:rPr lang="en-US"/>
                        <a:t>Sr.No.</a:t>
                      </a:r>
                    </a:p>
                  </a:txBody>
                  <a:tcPr/>
                </a:tc>
                <a:tc>
                  <a:txBody>
                    <a:bodyPr/>
                    <a:lstStyle/>
                    <a:p>
                      <a:r>
                        <a:rPr lang="en-US"/>
                        <a:t>Customer Requirements</a:t>
                      </a:r>
                    </a:p>
                  </a:txBody>
                  <a:tcPr/>
                </a:tc>
                <a:extLst>
                  <a:ext uri="{0D108BD9-81ED-4DB2-BD59-A6C34878D82A}">
                    <a16:rowId xmlns:a16="http://schemas.microsoft.com/office/drawing/2014/main" val="1032425047"/>
                  </a:ext>
                </a:extLst>
              </a:tr>
              <a:tr h="583636">
                <a:tc>
                  <a:txBody>
                    <a:bodyPr/>
                    <a:lstStyle/>
                    <a:p>
                      <a:r>
                        <a:rPr lang="en-US"/>
                        <a:t>1</a:t>
                      </a:r>
                    </a:p>
                  </a:txBody>
                  <a:tcPr/>
                </a:tc>
                <a:tc>
                  <a:txBody>
                    <a:bodyPr/>
                    <a:lstStyle/>
                    <a:p>
                      <a:r>
                        <a:rPr lang="en-US"/>
                        <a:t>Durability (5)</a:t>
                      </a:r>
                    </a:p>
                  </a:txBody>
                  <a:tcPr/>
                </a:tc>
                <a:extLst>
                  <a:ext uri="{0D108BD9-81ED-4DB2-BD59-A6C34878D82A}">
                    <a16:rowId xmlns:a16="http://schemas.microsoft.com/office/drawing/2014/main" val="854884694"/>
                  </a:ext>
                </a:extLst>
              </a:tr>
              <a:tr h="458328">
                <a:tc>
                  <a:txBody>
                    <a:bodyPr/>
                    <a:lstStyle/>
                    <a:p>
                      <a:r>
                        <a:rPr lang="en-GB" sz="1800">
                          <a:solidFill>
                            <a:schemeClr val="tx1"/>
                          </a:solidFill>
                        </a:rPr>
                        <a:t>2</a:t>
                      </a:r>
                      <a:endParaRPr lang="en-IN" sz="1800">
                        <a:solidFill>
                          <a:schemeClr val="tx1"/>
                        </a:solidFill>
                      </a:endParaRPr>
                    </a:p>
                  </a:txBody>
                  <a:tcPr/>
                </a:tc>
                <a:tc>
                  <a:txBody>
                    <a:bodyPr/>
                    <a:lstStyle/>
                    <a:p>
                      <a:r>
                        <a:rPr lang="en-IN" sz="1800">
                          <a:solidFill>
                            <a:schemeClr val="tx1"/>
                          </a:solidFill>
                        </a:rPr>
                        <a:t>Strength (5)</a:t>
                      </a:r>
                    </a:p>
                  </a:txBody>
                  <a:tcPr/>
                </a:tc>
                <a:extLst>
                  <a:ext uri="{0D108BD9-81ED-4DB2-BD59-A6C34878D82A}">
                    <a16:rowId xmlns:a16="http://schemas.microsoft.com/office/drawing/2014/main" val="228086946"/>
                  </a:ext>
                </a:extLst>
              </a:tr>
              <a:tr h="406400">
                <a:tc>
                  <a:txBody>
                    <a:bodyPr/>
                    <a:lstStyle/>
                    <a:p>
                      <a:r>
                        <a:rPr lang="en-US"/>
                        <a:t>3</a:t>
                      </a:r>
                    </a:p>
                  </a:txBody>
                  <a:tcPr/>
                </a:tc>
                <a:tc>
                  <a:txBody>
                    <a:bodyPr/>
                    <a:lstStyle/>
                    <a:p>
                      <a:r>
                        <a:rPr lang="en-US"/>
                        <a:t>Stability (5)</a:t>
                      </a:r>
                    </a:p>
                  </a:txBody>
                  <a:tcPr/>
                </a:tc>
                <a:extLst>
                  <a:ext uri="{0D108BD9-81ED-4DB2-BD59-A6C34878D82A}">
                    <a16:rowId xmlns:a16="http://schemas.microsoft.com/office/drawing/2014/main" val="2154769126"/>
                  </a:ext>
                </a:extLst>
              </a:tr>
              <a:tr h="397934">
                <a:tc>
                  <a:txBody>
                    <a:bodyPr/>
                    <a:lstStyle/>
                    <a:p>
                      <a:r>
                        <a:rPr lang="en-US"/>
                        <a:t>4</a:t>
                      </a:r>
                    </a:p>
                  </a:txBody>
                  <a:tcPr/>
                </a:tc>
                <a:tc>
                  <a:txBody>
                    <a:bodyPr/>
                    <a:lstStyle/>
                    <a:p>
                      <a:r>
                        <a:rPr lang="en-US"/>
                        <a:t>Smooth edges (5)</a:t>
                      </a:r>
                    </a:p>
                  </a:txBody>
                  <a:tcPr/>
                </a:tc>
                <a:extLst>
                  <a:ext uri="{0D108BD9-81ED-4DB2-BD59-A6C34878D82A}">
                    <a16:rowId xmlns:a16="http://schemas.microsoft.com/office/drawing/2014/main" val="215796701"/>
                  </a:ext>
                </a:extLst>
              </a:tr>
              <a:tr h="406400">
                <a:tc>
                  <a:txBody>
                    <a:bodyPr/>
                    <a:lstStyle/>
                    <a:p>
                      <a:r>
                        <a:rPr lang="en-US"/>
                        <a:t>5</a:t>
                      </a:r>
                    </a:p>
                  </a:txBody>
                  <a:tcPr/>
                </a:tc>
                <a:tc>
                  <a:txBody>
                    <a:bodyPr/>
                    <a:lstStyle/>
                    <a:p>
                      <a:r>
                        <a:rPr lang="en-US"/>
                        <a:t>Economical (4)</a:t>
                      </a:r>
                    </a:p>
                  </a:txBody>
                  <a:tcPr/>
                </a:tc>
                <a:extLst>
                  <a:ext uri="{0D108BD9-81ED-4DB2-BD59-A6C34878D82A}">
                    <a16:rowId xmlns:a16="http://schemas.microsoft.com/office/drawing/2014/main" val="1089945155"/>
                  </a:ext>
                </a:extLst>
              </a:tr>
              <a:tr h="414866">
                <a:tc>
                  <a:txBody>
                    <a:bodyPr/>
                    <a:lstStyle/>
                    <a:p>
                      <a:r>
                        <a:rPr lang="en-US"/>
                        <a:t>6</a:t>
                      </a:r>
                    </a:p>
                  </a:txBody>
                  <a:tcPr/>
                </a:tc>
                <a:tc>
                  <a:txBody>
                    <a:bodyPr/>
                    <a:lstStyle/>
                    <a:p>
                      <a:r>
                        <a:rPr lang="en-US"/>
                        <a:t>Easy to clean (3)</a:t>
                      </a:r>
                    </a:p>
                  </a:txBody>
                  <a:tcPr/>
                </a:tc>
                <a:extLst>
                  <a:ext uri="{0D108BD9-81ED-4DB2-BD59-A6C34878D82A}">
                    <a16:rowId xmlns:a16="http://schemas.microsoft.com/office/drawing/2014/main" val="2663833354"/>
                  </a:ext>
                </a:extLst>
              </a:tr>
              <a:tr h="431800">
                <a:tc>
                  <a:txBody>
                    <a:bodyPr/>
                    <a:lstStyle/>
                    <a:p>
                      <a:r>
                        <a:rPr lang="en-US"/>
                        <a:t>7</a:t>
                      </a:r>
                    </a:p>
                  </a:txBody>
                  <a:tcPr/>
                </a:tc>
                <a:tc>
                  <a:txBody>
                    <a:bodyPr/>
                    <a:lstStyle/>
                    <a:p>
                      <a:r>
                        <a:rPr lang="en-US"/>
                        <a:t>Back support (3)</a:t>
                      </a:r>
                    </a:p>
                  </a:txBody>
                  <a:tcPr/>
                </a:tc>
                <a:extLst>
                  <a:ext uri="{0D108BD9-81ED-4DB2-BD59-A6C34878D82A}">
                    <a16:rowId xmlns:a16="http://schemas.microsoft.com/office/drawing/2014/main" val="3072451878"/>
                  </a:ext>
                </a:extLst>
              </a:tr>
              <a:tr h="381000">
                <a:tc>
                  <a:txBody>
                    <a:bodyPr/>
                    <a:lstStyle/>
                    <a:p>
                      <a:r>
                        <a:rPr lang="en-US"/>
                        <a:t>8</a:t>
                      </a:r>
                    </a:p>
                  </a:txBody>
                  <a:tcPr/>
                </a:tc>
                <a:tc>
                  <a:txBody>
                    <a:bodyPr/>
                    <a:lstStyle/>
                    <a:p>
                      <a:r>
                        <a:rPr lang="en-US"/>
                        <a:t>Comfortable hand rest (2)</a:t>
                      </a:r>
                    </a:p>
                  </a:txBody>
                  <a:tcPr/>
                </a:tc>
                <a:extLst>
                  <a:ext uri="{0D108BD9-81ED-4DB2-BD59-A6C34878D82A}">
                    <a16:rowId xmlns:a16="http://schemas.microsoft.com/office/drawing/2014/main" val="2185778882"/>
                  </a:ext>
                </a:extLst>
              </a:tr>
              <a:tr h="583636">
                <a:tc>
                  <a:txBody>
                    <a:bodyPr/>
                    <a:lstStyle/>
                    <a:p>
                      <a:r>
                        <a:rPr lang="en-US"/>
                        <a:t>9</a:t>
                      </a:r>
                    </a:p>
                  </a:txBody>
                  <a:tcPr/>
                </a:tc>
                <a:tc>
                  <a:txBody>
                    <a:bodyPr/>
                    <a:lstStyle/>
                    <a:p>
                      <a:r>
                        <a:rPr lang="en-US"/>
                        <a:t>Leg relaxation (2)</a:t>
                      </a:r>
                    </a:p>
                  </a:txBody>
                  <a:tcPr/>
                </a:tc>
                <a:extLst>
                  <a:ext uri="{0D108BD9-81ED-4DB2-BD59-A6C34878D82A}">
                    <a16:rowId xmlns:a16="http://schemas.microsoft.com/office/drawing/2014/main" val="1480822672"/>
                  </a:ext>
                </a:extLst>
              </a:tr>
              <a:tr h="583636">
                <a:tc>
                  <a:txBody>
                    <a:bodyPr/>
                    <a:lstStyle/>
                    <a:p>
                      <a:r>
                        <a:rPr lang="en-US"/>
                        <a:t>10</a:t>
                      </a:r>
                    </a:p>
                  </a:txBody>
                  <a:tcPr/>
                </a:tc>
                <a:tc>
                  <a:txBody>
                    <a:bodyPr/>
                    <a:lstStyle/>
                    <a:p>
                      <a:r>
                        <a:rPr lang="en-US"/>
                        <a:t>Space for luggage (1)</a:t>
                      </a:r>
                    </a:p>
                  </a:txBody>
                  <a:tcPr/>
                </a:tc>
                <a:extLst>
                  <a:ext uri="{0D108BD9-81ED-4DB2-BD59-A6C34878D82A}">
                    <a16:rowId xmlns:a16="http://schemas.microsoft.com/office/drawing/2014/main" val="3854317357"/>
                  </a:ext>
                </a:extLst>
              </a:tr>
            </a:tbl>
          </a:graphicData>
        </a:graphic>
      </p:graphicFrame>
    </p:spTree>
    <p:extLst>
      <p:ext uri="{BB962C8B-B14F-4D97-AF65-F5344CB8AC3E}">
        <p14:creationId xmlns:p14="http://schemas.microsoft.com/office/powerpoint/2010/main" val="24663632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97000">
              <a:schemeClr val="accent1">
                <a:lumMod val="5000"/>
                <a:lumOff val="95000"/>
              </a:schemeClr>
            </a:gs>
            <a:gs pos="100000">
              <a:schemeClr val="accent1">
                <a:lumMod val="45000"/>
                <a:lumOff val="55000"/>
              </a:schemeClr>
            </a:gs>
            <a:gs pos="100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8DC023C-F9FA-4A26-B94D-D452ECB3A3AA}"/>
              </a:ext>
            </a:extLst>
          </p:cNvPr>
          <p:cNvSpPr>
            <a:spLocks noGrp="1"/>
          </p:cNvSpPr>
          <p:nvPr>
            <p:ph type="title"/>
          </p:nvPr>
        </p:nvSpPr>
        <p:spPr>
          <a:xfrm>
            <a:off x="838200" y="356556"/>
            <a:ext cx="10515600" cy="1325563"/>
          </a:xfrm>
        </p:spPr>
        <p:txBody>
          <a:bodyPr/>
          <a:lstStyle/>
          <a:p>
            <a:r>
              <a:rPr lang="en-IN">
                <a:effectLst/>
              </a:rPr>
              <a:t/>
            </a:r>
            <a:br>
              <a:rPr lang="en-IN">
                <a:effectLst/>
              </a:rPr>
            </a:br>
            <a:endParaRPr lang="en-US"/>
          </a:p>
        </p:txBody>
      </p:sp>
      <p:sp>
        <p:nvSpPr>
          <p:cNvPr id="3" name="Slide Number Placeholder 2">
            <a:extLst>
              <a:ext uri="{FF2B5EF4-FFF2-40B4-BE49-F238E27FC236}">
                <a16:creationId xmlns:a16="http://schemas.microsoft.com/office/drawing/2014/main" id="{E7B0D341-8948-4546-A9BC-0753D7BEEDDB}"/>
              </a:ext>
            </a:extLst>
          </p:cNvPr>
          <p:cNvSpPr>
            <a:spLocks noGrp="1"/>
          </p:cNvSpPr>
          <p:nvPr>
            <p:ph type="sldNum" sz="quarter" idx="12"/>
          </p:nvPr>
        </p:nvSpPr>
        <p:spPr/>
        <p:txBody>
          <a:bodyPr/>
          <a:lstStyle/>
          <a:p>
            <a:fld id="{327AB9C6-218B-485D-B813-B7E9664F774C}" type="slidenum">
              <a:rPr lang="en-IN" smtClean="0"/>
              <a:t>6</a:t>
            </a:fld>
            <a:endParaRPr lang="en-US"/>
          </a:p>
        </p:txBody>
      </p:sp>
      <p:sp>
        <p:nvSpPr>
          <p:cNvPr id="7" name="Triangle 6">
            <a:extLst>
              <a:ext uri="{FF2B5EF4-FFF2-40B4-BE49-F238E27FC236}">
                <a16:creationId xmlns:a16="http://schemas.microsoft.com/office/drawing/2014/main" id="{A51AD359-BDF6-5C08-D5B9-A5E8C2EB8C31}"/>
              </a:ext>
            </a:extLst>
          </p:cNvPr>
          <p:cNvSpPr/>
          <p:nvPr/>
        </p:nvSpPr>
        <p:spPr>
          <a:xfrm>
            <a:off x="4321316" y="242250"/>
            <a:ext cx="3310890" cy="1988185"/>
          </a:xfrm>
          <a:prstGeom prst="triangle">
            <a:avLst/>
          </a:prstGeom>
          <a:solidFill>
            <a:srgbClr val="FBE5D6"/>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a:t>INTERRELATIONSHIP BETWEEN TECHNICAL DESCRIPTORS</a:t>
            </a:r>
          </a:p>
        </p:txBody>
      </p:sp>
      <p:sp>
        <p:nvSpPr>
          <p:cNvPr id="8" name="Rectangle 7">
            <a:extLst>
              <a:ext uri="{FF2B5EF4-FFF2-40B4-BE49-F238E27FC236}">
                <a16:creationId xmlns:a16="http://schemas.microsoft.com/office/drawing/2014/main" id="{B087179E-94BB-5704-5DAA-828C34300DD6}"/>
              </a:ext>
            </a:extLst>
          </p:cNvPr>
          <p:cNvSpPr/>
          <p:nvPr/>
        </p:nvSpPr>
        <p:spPr>
          <a:xfrm>
            <a:off x="4335780" y="2344741"/>
            <a:ext cx="3310890" cy="534038"/>
          </a:xfrm>
          <a:prstGeom prst="rect">
            <a:avLst/>
          </a:prstGeom>
          <a:solidFill>
            <a:schemeClr val="accent6">
              <a:lumMod val="20000"/>
              <a:lumOff val="80000"/>
            </a:schemeClr>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a:t>TECHNICAL PARAMETERS</a:t>
            </a:r>
          </a:p>
          <a:p>
            <a:pPr algn="ctr"/>
            <a:r>
              <a:rPr lang="en-US" sz="1200"/>
              <a:t>(VOICE OF ORGANIZATION)</a:t>
            </a:r>
          </a:p>
        </p:txBody>
      </p:sp>
      <p:sp>
        <p:nvSpPr>
          <p:cNvPr id="9" name="Rectangle 8">
            <a:extLst>
              <a:ext uri="{FF2B5EF4-FFF2-40B4-BE49-F238E27FC236}">
                <a16:creationId xmlns:a16="http://schemas.microsoft.com/office/drawing/2014/main" id="{C1DCFE44-EB69-CAB7-2F5B-E41EF4A868D5}"/>
              </a:ext>
            </a:extLst>
          </p:cNvPr>
          <p:cNvSpPr/>
          <p:nvPr/>
        </p:nvSpPr>
        <p:spPr>
          <a:xfrm>
            <a:off x="4335780" y="3020057"/>
            <a:ext cx="3310890" cy="2391731"/>
          </a:xfrm>
          <a:prstGeom prst="rect">
            <a:avLst/>
          </a:prstGeom>
          <a:solidFill>
            <a:schemeClr val="accent1">
              <a:lumMod val="20000"/>
              <a:lumOff val="80000"/>
            </a:schemeClr>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a:t>RELATONSHIP BETWEEN REQUIRMENTS AND DESCRIPTORS</a:t>
            </a:r>
          </a:p>
        </p:txBody>
      </p:sp>
      <p:sp>
        <p:nvSpPr>
          <p:cNvPr id="10" name="Rectangle 9">
            <a:extLst>
              <a:ext uri="{FF2B5EF4-FFF2-40B4-BE49-F238E27FC236}">
                <a16:creationId xmlns:a16="http://schemas.microsoft.com/office/drawing/2014/main" id="{4E043C11-AF4C-E3B8-65F3-1B1A9C8923B8}"/>
              </a:ext>
            </a:extLst>
          </p:cNvPr>
          <p:cNvSpPr/>
          <p:nvPr/>
        </p:nvSpPr>
        <p:spPr>
          <a:xfrm rot="-5400000">
            <a:off x="2675093" y="3935888"/>
            <a:ext cx="2391731" cy="560071"/>
          </a:xfrm>
          <a:prstGeom prst="rect">
            <a:avLst/>
          </a:prstGeom>
          <a:solidFill>
            <a:schemeClr val="accent2">
              <a:lumMod val="20000"/>
              <a:lumOff val="80000"/>
            </a:schemeClr>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a:t>CUSTOMER REQUIRMENT</a:t>
            </a:r>
          </a:p>
          <a:p>
            <a:pPr algn="ctr"/>
            <a:r>
              <a:rPr lang="en-US" sz="1200"/>
              <a:t>(VOICE OF THE CUSTOMER)</a:t>
            </a:r>
          </a:p>
        </p:txBody>
      </p:sp>
      <p:sp>
        <p:nvSpPr>
          <p:cNvPr id="11" name="Rectangle 10">
            <a:extLst>
              <a:ext uri="{FF2B5EF4-FFF2-40B4-BE49-F238E27FC236}">
                <a16:creationId xmlns:a16="http://schemas.microsoft.com/office/drawing/2014/main" id="{2F933F51-0055-0084-5508-C186581BF32D}"/>
              </a:ext>
            </a:extLst>
          </p:cNvPr>
          <p:cNvSpPr/>
          <p:nvPr/>
        </p:nvSpPr>
        <p:spPr>
          <a:xfrm rot="-5400000">
            <a:off x="6870425" y="3935886"/>
            <a:ext cx="2391731" cy="560072"/>
          </a:xfrm>
          <a:prstGeom prst="rect">
            <a:avLst/>
          </a:prstGeom>
          <a:solidFill>
            <a:schemeClr val="accent2">
              <a:lumMod val="20000"/>
              <a:lumOff val="80000"/>
            </a:schemeClr>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a:t>PRIORITIZED CUSTOMER (COMPETITIVE AND BENCHMARKING ANALYSIS)</a:t>
            </a:r>
          </a:p>
        </p:txBody>
      </p:sp>
      <p:sp>
        <p:nvSpPr>
          <p:cNvPr id="12" name="Rectangle 11">
            <a:extLst>
              <a:ext uri="{FF2B5EF4-FFF2-40B4-BE49-F238E27FC236}">
                <a16:creationId xmlns:a16="http://schemas.microsoft.com/office/drawing/2014/main" id="{94A39312-3568-F3FE-84C0-328776BEC9D4}"/>
              </a:ext>
            </a:extLst>
          </p:cNvPr>
          <p:cNvSpPr/>
          <p:nvPr/>
        </p:nvSpPr>
        <p:spPr>
          <a:xfrm>
            <a:off x="4335780" y="5526094"/>
            <a:ext cx="3310890" cy="534038"/>
          </a:xfrm>
          <a:prstGeom prst="rect">
            <a:avLst/>
          </a:prstGeom>
          <a:solidFill>
            <a:srgbClr val="FBE5D6"/>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a:t>PRIORITIZED TECHNICAL DESCRIPTORS</a:t>
            </a:r>
          </a:p>
        </p:txBody>
      </p:sp>
      <p:sp>
        <p:nvSpPr>
          <p:cNvPr id="2" name="Rectangle 1">
            <a:extLst>
              <a:ext uri="{FF2B5EF4-FFF2-40B4-BE49-F238E27FC236}">
                <a16:creationId xmlns:a16="http://schemas.microsoft.com/office/drawing/2014/main" id="{4CD02CB1-493D-B216-AFEB-CE594796905A}"/>
              </a:ext>
            </a:extLst>
          </p:cNvPr>
          <p:cNvSpPr/>
          <p:nvPr/>
        </p:nvSpPr>
        <p:spPr>
          <a:xfrm>
            <a:off x="7739231" y="2878779"/>
            <a:ext cx="659907" cy="2647316"/>
          </a:xfrm>
          <a:prstGeom prst="rect">
            <a:avLst/>
          </a:prstGeom>
          <a:noFill/>
          <a:ln>
            <a:solidFill>
              <a:srgbClr val="FF000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0890820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97000">
              <a:schemeClr val="accent1">
                <a:lumMod val="5000"/>
                <a:lumOff val="95000"/>
              </a:schemeClr>
            </a:gs>
            <a:gs pos="100000">
              <a:schemeClr val="accent1">
                <a:lumMod val="45000"/>
                <a:lumOff val="55000"/>
              </a:schemeClr>
            </a:gs>
            <a:gs pos="100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AE5266-1DFB-882F-1CBF-2AB7248F494B}"/>
              </a:ext>
            </a:extLst>
          </p:cNvPr>
          <p:cNvSpPr>
            <a:spLocks noGrp="1"/>
          </p:cNvSpPr>
          <p:nvPr>
            <p:ph type="title"/>
          </p:nvPr>
        </p:nvSpPr>
        <p:spPr>
          <a:xfrm>
            <a:off x="3099058" y="175399"/>
            <a:ext cx="6689387" cy="935667"/>
          </a:xfrm>
        </p:spPr>
        <p:txBody>
          <a:bodyPr>
            <a:normAutofit/>
          </a:bodyPr>
          <a:lstStyle/>
          <a:p>
            <a:r>
              <a:rPr lang="en-IN" sz="3600"/>
              <a:t>Competitive product evaluation</a:t>
            </a:r>
            <a:endParaRPr lang="en-US" sz="3600"/>
          </a:p>
        </p:txBody>
      </p:sp>
      <p:pic>
        <p:nvPicPr>
          <p:cNvPr id="6" name="Content Placeholder 5">
            <a:extLst>
              <a:ext uri="{FF2B5EF4-FFF2-40B4-BE49-F238E27FC236}">
                <a16:creationId xmlns:a16="http://schemas.microsoft.com/office/drawing/2014/main" id="{B79C3ED4-70D6-459A-3B2A-F0440F957299}"/>
              </a:ext>
            </a:extLst>
          </p:cNvPr>
          <p:cNvPicPr>
            <a:picLocks noGrp="1" noChangeAspect="1"/>
          </p:cNvPicPr>
          <p:nvPr>
            <p:ph idx="1"/>
          </p:nvPr>
        </p:nvPicPr>
        <p:blipFill>
          <a:blip r:embed="rId3"/>
          <a:stretch>
            <a:fillRect/>
          </a:stretch>
        </p:blipFill>
        <p:spPr>
          <a:xfrm>
            <a:off x="575663" y="2392423"/>
            <a:ext cx="5311600" cy="3055885"/>
          </a:xfrm>
        </p:spPr>
      </p:pic>
      <p:sp>
        <p:nvSpPr>
          <p:cNvPr id="3" name="Slide Number Placeholder 2">
            <a:extLst>
              <a:ext uri="{FF2B5EF4-FFF2-40B4-BE49-F238E27FC236}">
                <a16:creationId xmlns:a16="http://schemas.microsoft.com/office/drawing/2014/main" id="{ACFDA13C-D9AF-7368-18DC-4008A850F06A}"/>
              </a:ext>
            </a:extLst>
          </p:cNvPr>
          <p:cNvSpPr>
            <a:spLocks noGrp="1"/>
          </p:cNvSpPr>
          <p:nvPr>
            <p:ph type="sldNum" sz="quarter" idx="12"/>
          </p:nvPr>
        </p:nvSpPr>
        <p:spPr/>
        <p:txBody>
          <a:bodyPr/>
          <a:lstStyle/>
          <a:p>
            <a:fld id="{327AB9C6-218B-485D-B813-B7E9664F774C}" type="slidenum">
              <a:rPr lang="en-IN" smtClean="0"/>
              <a:t>7</a:t>
            </a:fld>
            <a:endParaRPr lang="en-US"/>
          </a:p>
        </p:txBody>
      </p:sp>
      <p:pic>
        <p:nvPicPr>
          <p:cNvPr id="8" name="Picture 7">
            <a:extLst>
              <a:ext uri="{FF2B5EF4-FFF2-40B4-BE49-F238E27FC236}">
                <a16:creationId xmlns:a16="http://schemas.microsoft.com/office/drawing/2014/main" id="{9E8928CD-1F0F-E67C-347F-313A95A11090}"/>
              </a:ext>
            </a:extLst>
          </p:cNvPr>
          <p:cNvPicPr>
            <a:picLocks noChangeAspect="1"/>
          </p:cNvPicPr>
          <p:nvPr/>
        </p:nvPicPr>
        <p:blipFill>
          <a:blip r:embed="rId4"/>
          <a:stretch>
            <a:fillRect/>
          </a:stretch>
        </p:blipFill>
        <p:spPr>
          <a:xfrm>
            <a:off x="6794786" y="2185343"/>
            <a:ext cx="4821551" cy="3371864"/>
          </a:xfrm>
          <a:prstGeom prst="rect">
            <a:avLst/>
          </a:prstGeom>
        </p:spPr>
      </p:pic>
      <p:sp>
        <p:nvSpPr>
          <p:cNvPr id="4" name="TextBox 3">
            <a:extLst>
              <a:ext uri="{FF2B5EF4-FFF2-40B4-BE49-F238E27FC236}">
                <a16:creationId xmlns:a16="http://schemas.microsoft.com/office/drawing/2014/main" id="{237427D9-7C1E-7816-ED4F-697AAE144326}"/>
              </a:ext>
            </a:extLst>
          </p:cNvPr>
          <p:cNvSpPr txBox="1"/>
          <p:nvPr/>
        </p:nvSpPr>
        <p:spPr>
          <a:xfrm>
            <a:off x="1834045" y="6121311"/>
            <a:ext cx="9219414" cy="600164"/>
          </a:xfrm>
          <a:prstGeom prst="rect">
            <a:avLst/>
          </a:prstGeom>
          <a:noFill/>
        </p:spPr>
        <p:txBody>
          <a:bodyPr wrap="square">
            <a:spAutoFit/>
          </a:bodyPr>
          <a:lstStyle/>
          <a:p>
            <a:r>
              <a:rPr lang="en-IN" sz="1100">
                <a:hlinkClick r:id="rId5"/>
              </a:rPr>
              <a:t>  ROOTS - SYONA GANG SERIES - Trifold_2022_V03A.pdf</a:t>
            </a:r>
            <a:endParaRPr lang="en-IN" sz="1100"/>
          </a:p>
          <a:p>
            <a:r>
              <a:rPr lang="en-US" sz="1100">
                <a:hlinkClick r:id="rId6"/>
              </a:rPr>
              <a:t>Gang Venus Waiting Chair Series - </a:t>
            </a:r>
            <a:r>
              <a:rPr lang="en-US" sz="1100" err="1">
                <a:hlinkClick r:id="rId6"/>
              </a:rPr>
              <a:t>Syona</a:t>
            </a:r>
            <a:r>
              <a:rPr lang="en-US" sz="1100">
                <a:hlinkClick r:id="rId6"/>
              </a:rPr>
              <a:t> Roots</a:t>
            </a:r>
            <a:endParaRPr lang="en-US" sz="1100"/>
          </a:p>
          <a:p>
            <a:r>
              <a:rPr lang="en-US" sz="1100">
                <a:hlinkClick r:id="rId7"/>
              </a:rPr>
              <a:t>Cheap airport chair manufacturers, Office furniture solutions | </a:t>
            </a:r>
            <a:r>
              <a:rPr lang="en-US" sz="1100" err="1">
                <a:hlinkClick r:id="rId7"/>
              </a:rPr>
              <a:t>Ekintop</a:t>
            </a:r>
            <a:r>
              <a:rPr lang="en-US" sz="1100">
                <a:hlinkClick r:id="rId7"/>
              </a:rPr>
              <a:t> (kintopfurniture.com)</a:t>
            </a:r>
            <a:endParaRPr lang="en-US" sz="1100"/>
          </a:p>
        </p:txBody>
      </p:sp>
      <p:sp>
        <p:nvSpPr>
          <p:cNvPr id="5" name="TextBox 4">
            <a:extLst>
              <a:ext uri="{FF2B5EF4-FFF2-40B4-BE49-F238E27FC236}">
                <a16:creationId xmlns:a16="http://schemas.microsoft.com/office/drawing/2014/main" id="{559E360E-9E52-5448-7E1A-29FBB1F37DCE}"/>
              </a:ext>
            </a:extLst>
          </p:cNvPr>
          <p:cNvSpPr txBox="1"/>
          <p:nvPr/>
        </p:nvSpPr>
        <p:spPr>
          <a:xfrm>
            <a:off x="1017310" y="1675170"/>
            <a:ext cx="3448414" cy="646331"/>
          </a:xfrm>
          <a:prstGeom prst="rect">
            <a:avLst/>
          </a:prstGeom>
          <a:noFill/>
          <a:ln>
            <a:solidFill>
              <a:schemeClr val="tx1"/>
            </a:solidFill>
          </a:ln>
        </p:spPr>
        <p:txBody>
          <a:bodyPr wrap="square" rtlCol="0">
            <a:spAutoFit/>
          </a:bodyPr>
          <a:lstStyle/>
          <a:p>
            <a:r>
              <a:rPr lang="en-IN"/>
              <a:t>MANUFACTURER- SYONA</a:t>
            </a:r>
          </a:p>
          <a:p>
            <a:r>
              <a:rPr lang="en-IN"/>
              <a:t>Price: 18800 RS</a:t>
            </a:r>
          </a:p>
        </p:txBody>
      </p:sp>
      <p:sp>
        <p:nvSpPr>
          <p:cNvPr id="10" name="TextBox 9">
            <a:extLst>
              <a:ext uri="{FF2B5EF4-FFF2-40B4-BE49-F238E27FC236}">
                <a16:creationId xmlns:a16="http://schemas.microsoft.com/office/drawing/2014/main" id="{4860D365-002E-8374-A327-B082EA7014E3}"/>
              </a:ext>
            </a:extLst>
          </p:cNvPr>
          <p:cNvSpPr txBox="1"/>
          <p:nvPr/>
        </p:nvSpPr>
        <p:spPr>
          <a:xfrm>
            <a:off x="1138541" y="6309994"/>
            <a:ext cx="793954" cy="365760"/>
          </a:xfrm>
          <a:prstGeom prst="rect">
            <a:avLst/>
          </a:prstGeom>
          <a:noFill/>
        </p:spPr>
        <p:txBody>
          <a:bodyPr wrap="square" rtlCol="0">
            <a:spAutoFit/>
          </a:bodyPr>
          <a:lstStyle/>
          <a:p>
            <a:r>
              <a:rPr lang="en-GB"/>
              <a:t>REF:</a:t>
            </a:r>
            <a:endParaRPr lang="en-IN"/>
          </a:p>
        </p:txBody>
      </p:sp>
      <p:sp>
        <p:nvSpPr>
          <p:cNvPr id="11" name="TextBox 10">
            <a:extLst>
              <a:ext uri="{FF2B5EF4-FFF2-40B4-BE49-F238E27FC236}">
                <a16:creationId xmlns:a16="http://schemas.microsoft.com/office/drawing/2014/main" id="{69422C47-8F2F-ADFD-0787-F6217F33859C}"/>
              </a:ext>
            </a:extLst>
          </p:cNvPr>
          <p:cNvSpPr txBox="1"/>
          <p:nvPr/>
        </p:nvSpPr>
        <p:spPr>
          <a:xfrm>
            <a:off x="8473768" y="1998336"/>
            <a:ext cx="1466646" cy="369332"/>
          </a:xfrm>
          <a:prstGeom prst="rect">
            <a:avLst/>
          </a:prstGeom>
          <a:noFill/>
        </p:spPr>
        <p:txBody>
          <a:bodyPr wrap="square" rtlCol="0">
            <a:spAutoFit/>
          </a:bodyPr>
          <a:lstStyle/>
          <a:p>
            <a:r>
              <a:rPr lang="en-IN"/>
              <a:t>  </a:t>
            </a:r>
          </a:p>
        </p:txBody>
      </p:sp>
      <p:sp>
        <p:nvSpPr>
          <p:cNvPr id="13" name="TextBox 12">
            <a:extLst>
              <a:ext uri="{FF2B5EF4-FFF2-40B4-BE49-F238E27FC236}">
                <a16:creationId xmlns:a16="http://schemas.microsoft.com/office/drawing/2014/main" id="{233ED29E-CC06-309E-D254-3205C3C60706}"/>
              </a:ext>
            </a:extLst>
          </p:cNvPr>
          <p:cNvSpPr txBox="1"/>
          <p:nvPr/>
        </p:nvSpPr>
        <p:spPr>
          <a:xfrm flipH="1">
            <a:off x="7508295" y="1628890"/>
            <a:ext cx="3189201" cy="646331"/>
          </a:xfrm>
          <a:prstGeom prst="rect">
            <a:avLst/>
          </a:prstGeom>
          <a:noFill/>
          <a:ln>
            <a:solidFill>
              <a:schemeClr val="tx1"/>
            </a:solidFill>
          </a:ln>
        </p:spPr>
        <p:txBody>
          <a:bodyPr wrap="square" rtlCol="0">
            <a:spAutoFit/>
          </a:bodyPr>
          <a:lstStyle/>
          <a:p>
            <a:r>
              <a:rPr lang="en-IN"/>
              <a:t>MANUFACTURER- EKINTOP Price: 8889 RS</a:t>
            </a:r>
          </a:p>
        </p:txBody>
      </p:sp>
    </p:spTree>
    <p:extLst>
      <p:ext uri="{BB962C8B-B14F-4D97-AF65-F5344CB8AC3E}">
        <p14:creationId xmlns:p14="http://schemas.microsoft.com/office/powerpoint/2010/main" val="19257568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97000">
              <a:schemeClr val="accent1">
                <a:lumMod val="5000"/>
                <a:lumOff val="95000"/>
              </a:schemeClr>
            </a:gs>
            <a:gs pos="100000">
              <a:schemeClr val="accent1">
                <a:lumMod val="45000"/>
                <a:lumOff val="55000"/>
              </a:schemeClr>
            </a:gs>
            <a:gs pos="100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7" name="Slide Number Placeholder 26">
            <a:extLst>
              <a:ext uri="{FF2B5EF4-FFF2-40B4-BE49-F238E27FC236}">
                <a16:creationId xmlns:a16="http://schemas.microsoft.com/office/drawing/2014/main" id="{AD84C97D-E3E0-0D37-F72D-F4901C8E07EC}"/>
              </a:ext>
            </a:extLst>
          </p:cNvPr>
          <p:cNvSpPr>
            <a:spLocks noGrp="1"/>
          </p:cNvSpPr>
          <p:nvPr>
            <p:ph type="sldNum" sz="quarter" idx="12"/>
          </p:nvPr>
        </p:nvSpPr>
        <p:spPr/>
        <p:txBody>
          <a:bodyPr/>
          <a:lstStyle/>
          <a:p>
            <a:fld id="{327AB9C6-218B-485D-B813-B7E9664F774C}" type="slidenum">
              <a:rPr lang="en-IN" smtClean="0"/>
              <a:t>8</a:t>
            </a:fld>
            <a:endParaRPr lang="en-US"/>
          </a:p>
        </p:txBody>
      </p:sp>
      <p:sp>
        <p:nvSpPr>
          <p:cNvPr id="31" name="Title 1">
            <a:extLst>
              <a:ext uri="{FF2B5EF4-FFF2-40B4-BE49-F238E27FC236}">
                <a16:creationId xmlns:a16="http://schemas.microsoft.com/office/drawing/2014/main" id="{4DB49F0E-7C13-9675-65DC-8B772543D583}"/>
              </a:ext>
            </a:extLst>
          </p:cNvPr>
          <p:cNvSpPr>
            <a:spLocks noGrp="1"/>
          </p:cNvSpPr>
          <p:nvPr>
            <p:ph type="title"/>
          </p:nvPr>
        </p:nvSpPr>
        <p:spPr>
          <a:xfrm>
            <a:off x="3099058" y="175399"/>
            <a:ext cx="6689387" cy="646535"/>
          </a:xfrm>
        </p:spPr>
        <p:txBody>
          <a:bodyPr>
            <a:normAutofit/>
          </a:bodyPr>
          <a:lstStyle/>
          <a:p>
            <a:r>
              <a:rPr lang="en-IN" sz="3600"/>
              <a:t>Competitive product evaluation</a:t>
            </a:r>
            <a:endParaRPr lang="en-US" sz="3600"/>
          </a:p>
        </p:txBody>
      </p:sp>
      <p:pic>
        <p:nvPicPr>
          <p:cNvPr id="32" name="Picture 31">
            <a:extLst>
              <a:ext uri="{FF2B5EF4-FFF2-40B4-BE49-F238E27FC236}">
                <a16:creationId xmlns:a16="http://schemas.microsoft.com/office/drawing/2014/main" id="{538F6052-430F-878B-A63B-FE41F9FFD386}"/>
              </a:ext>
            </a:extLst>
          </p:cNvPr>
          <p:cNvPicPr>
            <a:picLocks noChangeAspect="1"/>
          </p:cNvPicPr>
          <p:nvPr/>
        </p:nvPicPr>
        <p:blipFill>
          <a:blip r:embed="rId3"/>
          <a:stretch>
            <a:fillRect/>
          </a:stretch>
        </p:blipFill>
        <p:spPr>
          <a:xfrm>
            <a:off x="1445721" y="951458"/>
            <a:ext cx="9300557" cy="5275367"/>
          </a:xfrm>
          <a:prstGeom prst="rect">
            <a:avLst/>
          </a:prstGeom>
          <a:solidFill>
            <a:schemeClr val="bg1"/>
          </a:solidFill>
        </p:spPr>
      </p:pic>
      <p:sp>
        <p:nvSpPr>
          <p:cNvPr id="2" name="TextBox 1">
            <a:extLst>
              <a:ext uri="{FF2B5EF4-FFF2-40B4-BE49-F238E27FC236}">
                <a16:creationId xmlns:a16="http://schemas.microsoft.com/office/drawing/2014/main" id="{2E35777B-2E42-EEBA-78FF-1F4CCC8FF317}"/>
              </a:ext>
            </a:extLst>
          </p:cNvPr>
          <p:cNvSpPr txBox="1"/>
          <p:nvPr/>
        </p:nvSpPr>
        <p:spPr>
          <a:xfrm>
            <a:off x="1991360" y="5892800"/>
            <a:ext cx="1198880" cy="365760"/>
          </a:xfrm>
          <a:prstGeom prst="rect">
            <a:avLst/>
          </a:prstGeom>
          <a:solidFill>
            <a:schemeClr val="bg1"/>
          </a:solidFill>
          <a:ln>
            <a:solidFill>
              <a:schemeClr val="bg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cs typeface="Calibri"/>
              </a:rPr>
              <a:t>Product 1</a:t>
            </a:r>
          </a:p>
        </p:txBody>
      </p:sp>
      <p:sp>
        <p:nvSpPr>
          <p:cNvPr id="3" name="TextBox 2">
            <a:extLst>
              <a:ext uri="{FF2B5EF4-FFF2-40B4-BE49-F238E27FC236}">
                <a16:creationId xmlns:a16="http://schemas.microsoft.com/office/drawing/2014/main" id="{4F1408DB-0983-A196-EBF1-2477C08EBC13}"/>
              </a:ext>
            </a:extLst>
          </p:cNvPr>
          <p:cNvSpPr txBox="1"/>
          <p:nvPr/>
        </p:nvSpPr>
        <p:spPr>
          <a:xfrm>
            <a:off x="4226560" y="5862320"/>
            <a:ext cx="1198880" cy="365760"/>
          </a:xfrm>
          <a:prstGeom prst="rect">
            <a:avLst/>
          </a:prstGeom>
          <a:solidFill>
            <a:schemeClr val="bg1"/>
          </a:solidFill>
          <a:ln>
            <a:solidFill>
              <a:schemeClr val="bg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cs typeface="Calibri"/>
              </a:rPr>
              <a:t>Product 2</a:t>
            </a:r>
          </a:p>
        </p:txBody>
      </p:sp>
    </p:spTree>
    <p:extLst>
      <p:ext uri="{BB962C8B-B14F-4D97-AF65-F5344CB8AC3E}">
        <p14:creationId xmlns:p14="http://schemas.microsoft.com/office/powerpoint/2010/main" val="39062515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97000">
              <a:schemeClr val="accent1">
                <a:lumMod val="5000"/>
                <a:lumOff val="95000"/>
              </a:schemeClr>
            </a:gs>
            <a:gs pos="100000">
              <a:schemeClr val="accent1">
                <a:lumMod val="45000"/>
                <a:lumOff val="55000"/>
              </a:schemeClr>
            </a:gs>
            <a:gs pos="100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8DC023C-F9FA-4A26-B94D-D452ECB3A3AA}"/>
              </a:ext>
            </a:extLst>
          </p:cNvPr>
          <p:cNvSpPr>
            <a:spLocks noGrp="1"/>
          </p:cNvSpPr>
          <p:nvPr>
            <p:ph type="title"/>
          </p:nvPr>
        </p:nvSpPr>
        <p:spPr>
          <a:xfrm>
            <a:off x="838200" y="356556"/>
            <a:ext cx="10515600" cy="1325563"/>
          </a:xfrm>
        </p:spPr>
        <p:txBody>
          <a:bodyPr/>
          <a:lstStyle/>
          <a:p>
            <a:r>
              <a:rPr lang="en-IN">
                <a:effectLst/>
              </a:rPr>
              <a:t/>
            </a:r>
            <a:br>
              <a:rPr lang="en-IN">
                <a:effectLst/>
              </a:rPr>
            </a:br>
            <a:endParaRPr lang="en-US"/>
          </a:p>
        </p:txBody>
      </p:sp>
      <p:sp>
        <p:nvSpPr>
          <p:cNvPr id="2" name="Slide Number Placeholder 1">
            <a:extLst>
              <a:ext uri="{FF2B5EF4-FFF2-40B4-BE49-F238E27FC236}">
                <a16:creationId xmlns:a16="http://schemas.microsoft.com/office/drawing/2014/main" id="{0035329C-D313-002E-CBA6-DFF422ADA068}"/>
              </a:ext>
            </a:extLst>
          </p:cNvPr>
          <p:cNvSpPr>
            <a:spLocks noGrp="1"/>
          </p:cNvSpPr>
          <p:nvPr>
            <p:ph type="sldNum" sz="quarter" idx="12"/>
          </p:nvPr>
        </p:nvSpPr>
        <p:spPr/>
        <p:txBody>
          <a:bodyPr/>
          <a:lstStyle/>
          <a:p>
            <a:fld id="{327AB9C6-218B-485D-B813-B7E9664F774C}" type="slidenum">
              <a:rPr lang="en-IN" smtClean="0"/>
              <a:t>9</a:t>
            </a:fld>
            <a:endParaRPr lang="en-US"/>
          </a:p>
        </p:txBody>
      </p:sp>
      <p:sp>
        <p:nvSpPr>
          <p:cNvPr id="7" name="Triangle 6">
            <a:extLst>
              <a:ext uri="{FF2B5EF4-FFF2-40B4-BE49-F238E27FC236}">
                <a16:creationId xmlns:a16="http://schemas.microsoft.com/office/drawing/2014/main" id="{A51AD359-BDF6-5C08-D5B9-A5E8C2EB8C31}"/>
              </a:ext>
            </a:extLst>
          </p:cNvPr>
          <p:cNvSpPr/>
          <p:nvPr/>
        </p:nvSpPr>
        <p:spPr>
          <a:xfrm>
            <a:off x="4321316" y="242250"/>
            <a:ext cx="3310890" cy="1988185"/>
          </a:xfrm>
          <a:prstGeom prst="triangle">
            <a:avLst/>
          </a:prstGeom>
          <a:solidFill>
            <a:srgbClr val="FBE5D6"/>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a:t>INTERRELATIONSHIP BETWEEN TECHNICAL DESCRIPTORS</a:t>
            </a:r>
          </a:p>
        </p:txBody>
      </p:sp>
      <p:sp>
        <p:nvSpPr>
          <p:cNvPr id="8" name="Rectangle 7">
            <a:extLst>
              <a:ext uri="{FF2B5EF4-FFF2-40B4-BE49-F238E27FC236}">
                <a16:creationId xmlns:a16="http://schemas.microsoft.com/office/drawing/2014/main" id="{B087179E-94BB-5704-5DAA-828C34300DD6}"/>
              </a:ext>
            </a:extLst>
          </p:cNvPr>
          <p:cNvSpPr/>
          <p:nvPr/>
        </p:nvSpPr>
        <p:spPr>
          <a:xfrm>
            <a:off x="4335780" y="2344741"/>
            <a:ext cx="3310890" cy="534038"/>
          </a:xfrm>
          <a:prstGeom prst="rect">
            <a:avLst/>
          </a:prstGeom>
          <a:solidFill>
            <a:schemeClr val="accent6">
              <a:lumMod val="20000"/>
              <a:lumOff val="80000"/>
            </a:schemeClr>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a:t>TECHNICAL PARAMETERS </a:t>
            </a:r>
          </a:p>
          <a:p>
            <a:pPr algn="ctr"/>
            <a:r>
              <a:rPr lang="en-US" sz="1200"/>
              <a:t>(VOICE OF ORGANIZATION)</a:t>
            </a:r>
          </a:p>
        </p:txBody>
      </p:sp>
      <p:sp>
        <p:nvSpPr>
          <p:cNvPr id="9" name="Rectangle 8">
            <a:extLst>
              <a:ext uri="{FF2B5EF4-FFF2-40B4-BE49-F238E27FC236}">
                <a16:creationId xmlns:a16="http://schemas.microsoft.com/office/drawing/2014/main" id="{C1DCFE44-EB69-CAB7-2F5B-E41EF4A868D5}"/>
              </a:ext>
            </a:extLst>
          </p:cNvPr>
          <p:cNvSpPr/>
          <p:nvPr/>
        </p:nvSpPr>
        <p:spPr>
          <a:xfrm>
            <a:off x="4335780" y="3020057"/>
            <a:ext cx="3310890" cy="2391731"/>
          </a:xfrm>
          <a:prstGeom prst="rect">
            <a:avLst/>
          </a:prstGeom>
          <a:solidFill>
            <a:schemeClr val="accent1">
              <a:lumMod val="20000"/>
              <a:lumOff val="80000"/>
            </a:schemeClr>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a:t>RELATONSHIP BETWEEN REQUIRMENTS AND DESCRIPTORS</a:t>
            </a:r>
          </a:p>
        </p:txBody>
      </p:sp>
      <p:sp>
        <p:nvSpPr>
          <p:cNvPr id="10" name="Rectangle 9">
            <a:extLst>
              <a:ext uri="{FF2B5EF4-FFF2-40B4-BE49-F238E27FC236}">
                <a16:creationId xmlns:a16="http://schemas.microsoft.com/office/drawing/2014/main" id="{4E043C11-AF4C-E3B8-65F3-1B1A9C8923B8}"/>
              </a:ext>
            </a:extLst>
          </p:cNvPr>
          <p:cNvSpPr/>
          <p:nvPr/>
        </p:nvSpPr>
        <p:spPr>
          <a:xfrm rot="-5400000">
            <a:off x="2675093" y="3935888"/>
            <a:ext cx="2391731" cy="560071"/>
          </a:xfrm>
          <a:prstGeom prst="rect">
            <a:avLst/>
          </a:prstGeom>
          <a:solidFill>
            <a:schemeClr val="accent2">
              <a:lumMod val="20000"/>
              <a:lumOff val="80000"/>
            </a:schemeClr>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a:t>CUSTOMER REQUIRMENT</a:t>
            </a:r>
          </a:p>
          <a:p>
            <a:pPr algn="ctr"/>
            <a:r>
              <a:rPr lang="en-US" sz="1200"/>
              <a:t>(VOICE OF THE CUSTOMER)</a:t>
            </a:r>
          </a:p>
        </p:txBody>
      </p:sp>
      <p:sp>
        <p:nvSpPr>
          <p:cNvPr id="11" name="Rectangle 10">
            <a:extLst>
              <a:ext uri="{FF2B5EF4-FFF2-40B4-BE49-F238E27FC236}">
                <a16:creationId xmlns:a16="http://schemas.microsoft.com/office/drawing/2014/main" id="{2F933F51-0055-0084-5508-C186581BF32D}"/>
              </a:ext>
            </a:extLst>
          </p:cNvPr>
          <p:cNvSpPr/>
          <p:nvPr/>
        </p:nvSpPr>
        <p:spPr>
          <a:xfrm rot="-5400000">
            <a:off x="6870425" y="3935886"/>
            <a:ext cx="2391731" cy="560072"/>
          </a:xfrm>
          <a:prstGeom prst="rect">
            <a:avLst/>
          </a:prstGeom>
          <a:solidFill>
            <a:schemeClr val="accent2">
              <a:lumMod val="20000"/>
              <a:lumOff val="80000"/>
            </a:schemeClr>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a:t>PRIORITIZED CUSTOMER (COMPETITIVE AND BENCHMARKING ANALYSIS)</a:t>
            </a:r>
          </a:p>
        </p:txBody>
      </p:sp>
      <p:sp>
        <p:nvSpPr>
          <p:cNvPr id="12" name="Rectangle 11">
            <a:extLst>
              <a:ext uri="{FF2B5EF4-FFF2-40B4-BE49-F238E27FC236}">
                <a16:creationId xmlns:a16="http://schemas.microsoft.com/office/drawing/2014/main" id="{94A39312-3568-F3FE-84C0-328776BEC9D4}"/>
              </a:ext>
            </a:extLst>
          </p:cNvPr>
          <p:cNvSpPr/>
          <p:nvPr/>
        </p:nvSpPr>
        <p:spPr>
          <a:xfrm>
            <a:off x="4335780" y="5526094"/>
            <a:ext cx="3310890" cy="534038"/>
          </a:xfrm>
          <a:prstGeom prst="rect">
            <a:avLst/>
          </a:prstGeom>
          <a:solidFill>
            <a:srgbClr val="FBE5D6"/>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a:t>PRIORITIZED TECHNICAL DESCRIPTORS</a:t>
            </a:r>
          </a:p>
        </p:txBody>
      </p:sp>
      <p:sp>
        <p:nvSpPr>
          <p:cNvPr id="3" name="Rectangle 2">
            <a:extLst>
              <a:ext uri="{FF2B5EF4-FFF2-40B4-BE49-F238E27FC236}">
                <a16:creationId xmlns:a16="http://schemas.microsoft.com/office/drawing/2014/main" id="{2E67D521-243C-7251-415E-301E1AD21D8B}"/>
              </a:ext>
            </a:extLst>
          </p:cNvPr>
          <p:cNvSpPr/>
          <p:nvPr/>
        </p:nvSpPr>
        <p:spPr>
          <a:xfrm>
            <a:off x="4213863" y="2287588"/>
            <a:ext cx="3554723" cy="618163"/>
          </a:xfrm>
          <a:prstGeom prst="rect">
            <a:avLst/>
          </a:prstGeom>
          <a:noFill/>
          <a:ln>
            <a:solidFill>
              <a:srgbClr val="FF000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2249623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1AD7AC42529EC41997BE7F5C54FD772" ma:contentTypeVersion="11" ma:contentTypeDescription="Create a new document." ma:contentTypeScope="" ma:versionID="a225242528b779755d85203334074e2a">
  <xsd:schema xmlns:xsd="http://www.w3.org/2001/XMLSchema" xmlns:xs="http://www.w3.org/2001/XMLSchema" xmlns:p="http://schemas.microsoft.com/office/2006/metadata/properties" xmlns:ns2="f1857f1d-eb15-4e8d-9bd1-fd309f4f0cb3" xmlns:ns3="3ef7dcba-6e07-471c-a66c-71e39fa19564" targetNamespace="http://schemas.microsoft.com/office/2006/metadata/properties" ma:root="true" ma:fieldsID="defb49231eff42d00ac5034eeba14c74" ns2:_="" ns3:_="">
    <xsd:import namespace="f1857f1d-eb15-4e8d-9bd1-fd309f4f0cb3"/>
    <xsd:import namespace="3ef7dcba-6e07-471c-a66c-71e39fa19564"/>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1857f1d-eb15-4e8d-9bd1-fd309f4f0cb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lcf76f155ced4ddcb4097134ff3c332f" ma:index="12" nillable="true" ma:taxonomy="true" ma:internalName="lcf76f155ced4ddcb4097134ff3c332f" ma:taxonomyFieldName="MediaServiceImageTags" ma:displayName="Image Tags" ma:readOnly="false" ma:fieldId="{5cf76f15-5ced-4ddc-b409-7134ff3c332f}" ma:taxonomyMulti="true" ma:sspId="beae8b99-2390-486d-8259-3a0fa5120465" ma:termSetId="09814cd3-568e-fe90-9814-8d621ff8fb84" ma:anchorId="fba54fb3-c3e1-fe81-a776-ca4b69148c4d" ma:open="true" ma:isKeyword="false">
      <xsd:complexType>
        <xsd:sequence>
          <xsd:element ref="pc:Terms" minOccurs="0" maxOccurs="1"/>
        </xsd:sequence>
      </xsd:complex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3ef7dcba-6e07-471c-a66c-71e39fa19564" elementFormDefault="qualified">
    <xsd:import namespace="http://schemas.microsoft.com/office/2006/documentManagement/types"/>
    <xsd:import namespace="http://schemas.microsoft.com/office/infopath/2007/PartnerControls"/>
    <xsd:element name="TaxCatchAll" ma:index="13" nillable="true" ma:displayName="Taxonomy Catch All Column" ma:hidden="true" ma:list="{d7f4c56a-8c72-4fe5-95f3-700956a671bc}" ma:internalName="TaxCatchAll" ma:showField="CatchAllData" ma:web="3ef7dcba-6e07-471c-a66c-71e39fa19564">
      <xsd:complexType>
        <xsd:complexContent>
          <xsd:extension base="dms:MultiChoiceLookup">
            <xsd:sequence>
              <xsd:element name="Value" type="dms:Lookup" maxOccurs="unbounded" minOccurs="0" nillable="true"/>
            </xsd:sequence>
          </xsd:extension>
        </xsd:complexContent>
      </xsd:complexType>
    </xsd:element>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3ef7dcba-6e07-471c-a66c-71e39fa19564" xsi:nil="true"/>
    <lcf76f155ced4ddcb4097134ff3c332f xmlns="f1857f1d-eb15-4e8d-9bd1-fd309f4f0cb3">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F862FB22-3D3D-4FAE-9117-12580738EFA9}">
  <ds:schemaRefs>
    <ds:schemaRef ds:uri="3ef7dcba-6e07-471c-a66c-71e39fa19564"/>
    <ds:schemaRef ds:uri="f1857f1d-eb15-4e8d-9bd1-fd309f4f0cb3"/>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A744308D-C3DD-4B26-A351-6457BFD87AFC}">
  <ds:schemaRefs>
    <ds:schemaRef ds:uri="http://schemas.microsoft.com/sharepoint/v3/contenttype/forms"/>
  </ds:schemaRefs>
</ds:datastoreItem>
</file>

<file path=customXml/itemProps3.xml><?xml version="1.0" encoding="utf-8"?>
<ds:datastoreItem xmlns:ds="http://schemas.openxmlformats.org/officeDocument/2006/customXml" ds:itemID="{71628AB6-36A3-476D-B3A4-6CBA303F2988}">
  <ds:schemaRefs>
    <ds:schemaRef ds:uri="3ef7dcba-6e07-471c-a66c-71e39fa19564"/>
    <ds:schemaRef ds:uri="f1857f1d-eb15-4e8d-9bd1-fd309f4f0cb3"/>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0</TotalTime>
  <Words>1362</Words>
  <Application>Microsoft Office PowerPoint</Application>
  <PresentationFormat>Widescreen</PresentationFormat>
  <Paragraphs>489</Paragraphs>
  <Slides>20</Slides>
  <Notes>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Arial</vt:lpstr>
      <vt:lpstr>Calibri</vt:lpstr>
      <vt:lpstr>Calibri Light</vt:lpstr>
      <vt:lpstr>Office Theme</vt:lpstr>
      <vt:lpstr>PowerPoint Presentation</vt:lpstr>
      <vt:lpstr>Technical parameters</vt:lpstr>
      <vt:lpstr>Technical parameters</vt:lpstr>
      <vt:lpstr>PowerPoint Presentation</vt:lpstr>
      <vt:lpstr> </vt:lpstr>
      <vt:lpstr> </vt:lpstr>
      <vt:lpstr>Competitive product evaluation</vt:lpstr>
      <vt:lpstr>Competitive product evaluation</vt:lpstr>
      <vt:lpstr> </vt:lpstr>
      <vt:lpstr>Technical requirement and metrics</vt:lpstr>
      <vt:lpstr> </vt:lpstr>
      <vt:lpstr>Interaction matrix</vt:lpstr>
      <vt:lpstr> </vt:lpstr>
      <vt:lpstr>PowerPoint Presentation</vt:lpstr>
      <vt:lpstr> </vt:lpstr>
      <vt:lpstr> </vt:lpstr>
      <vt:lpstr>Metric and Competitive Benchmarking</vt:lpstr>
      <vt:lpstr>SNPS</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Ghanshyam Sanjay Maskale</dc:creator>
  <cp:lastModifiedBy>Aniket</cp:lastModifiedBy>
  <cp:revision>3</cp:revision>
  <dcterms:created xsi:type="dcterms:W3CDTF">2023-11-04T10:28:48Z</dcterms:created>
  <dcterms:modified xsi:type="dcterms:W3CDTF">2023-11-06T09:56:01Z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0x010100D1AD7AC42529EC41997BE7F5C54FD772</vt:lpwstr>
  </property>
  <property fmtid="{D5CDD505-2E9C-101B-9397-08002B2CF9AE}" pid="3" name="MediaServiceImageTags">
    <vt:lpwstr/>
  </property>
</Properties>
</file>

<file path=docProps/thumbnail.jpeg>
</file>